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9" r:id="rId5"/>
    <p:sldId id="259" r:id="rId6"/>
    <p:sldId id="260" r:id="rId7"/>
    <p:sldId id="268" r:id="rId8"/>
    <p:sldId id="265" r:id="rId9"/>
    <p:sldId id="266" r:id="rId10"/>
    <p:sldId id="261" r:id="rId11"/>
    <p:sldId id="263" r:id="rId12"/>
    <p:sldId id="264" r:id="rId13"/>
    <p:sldId id="262" r:id="rId14"/>
    <p:sldId id="267"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9" name="Podtytuł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Tytuł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pl-PL" smtClean="0"/>
              <a:t>Kliknij, aby edytować styl</a:t>
            </a:r>
            <a:endParaRPr kumimoji="0" lang="en-US"/>
          </a:p>
        </p:txBody>
      </p:sp>
      <p:cxnSp>
        <p:nvCxnSpPr>
          <p:cNvPr id="8" name="Łącznik prosty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Łącznik prosty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ymbol zastępczy daty 14"/>
          <p:cNvSpPr>
            <a:spLocks noGrp="1"/>
          </p:cNvSpPr>
          <p:nvPr>
            <p:ph type="dt" sz="half" idx="10"/>
          </p:nvPr>
        </p:nvSpPr>
        <p:spPr/>
        <p:txBody>
          <a:bodyPr/>
          <a:lstStyle/>
          <a:p>
            <a:fld id="{66221E02-25CB-4963-84BC-0813985E7D90}" type="datetimeFigureOut">
              <a:rPr lang="pl-PL" smtClean="0"/>
              <a:pPr/>
              <a:t>05.05.2020</a:t>
            </a:fld>
            <a:endParaRPr lang="pl-PL"/>
          </a:p>
        </p:txBody>
      </p:sp>
      <p:sp>
        <p:nvSpPr>
          <p:cNvPr id="16" name="Symbol zastępczy numeru slajdu 15"/>
          <p:cNvSpPr>
            <a:spLocks noGrp="1"/>
          </p:cNvSpPr>
          <p:nvPr>
            <p:ph type="sldNum" sz="quarter" idx="11"/>
          </p:nvPr>
        </p:nvSpPr>
        <p:spPr/>
        <p:txBody>
          <a:bodyPr/>
          <a:lstStyle/>
          <a:p>
            <a:fld id="{589B7C76-EFF2-4CD8-A475-4750F11B4BC6}" type="slidenum">
              <a:rPr lang="pl-PL" smtClean="0"/>
              <a:pPr/>
              <a:t>‹#›</a:t>
            </a:fld>
            <a:endParaRPr lang="pl-PL"/>
          </a:p>
        </p:txBody>
      </p:sp>
      <p:sp>
        <p:nvSpPr>
          <p:cNvPr id="17" name="Symbol zastępczy stopki 16"/>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05.05.2020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05.05.2020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9" name="Symbol zastępczy zawartości 8"/>
          <p:cNvSpPr>
            <a:spLocks noGrp="1"/>
          </p:cNvSpPr>
          <p:nvPr>
            <p:ph idx="1"/>
          </p:nvPr>
        </p:nvSpPr>
        <p:spPr>
          <a:xfrm>
            <a:off x="457200" y="1524000"/>
            <a:ext cx="8229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4" name="Symbol zastępczy daty 13"/>
          <p:cNvSpPr>
            <a:spLocks noGrp="1"/>
          </p:cNvSpPr>
          <p:nvPr>
            <p:ph type="dt" sz="half" idx="14"/>
          </p:nvPr>
        </p:nvSpPr>
        <p:spPr/>
        <p:txBody>
          <a:bodyPr/>
          <a:lstStyle/>
          <a:p>
            <a:fld id="{66221E02-25CB-4963-84BC-0813985E7D90}" type="datetimeFigureOut">
              <a:rPr lang="pl-PL" smtClean="0"/>
              <a:pPr/>
              <a:t>05.05.2020</a:t>
            </a:fld>
            <a:endParaRPr lang="pl-PL"/>
          </a:p>
        </p:txBody>
      </p:sp>
      <p:sp>
        <p:nvSpPr>
          <p:cNvPr id="15" name="Symbol zastępczy numeru slajdu 14"/>
          <p:cNvSpPr>
            <a:spLocks noGrp="1"/>
          </p:cNvSpPr>
          <p:nvPr>
            <p:ph type="sldNum" sz="quarter" idx="15"/>
          </p:nvPr>
        </p:nvSpPr>
        <p:spPr/>
        <p:txBody>
          <a:bodyPr/>
          <a:lstStyle>
            <a:lvl1pPr algn="ctr">
              <a:defRPr/>
            </a:lvl1pPr>
          </a:lstStyle>
          <a:p>
            <a:fld id="{589B7C76-EFF2-4CD8-A475-4750F11B4BC6}" type="slidenum">
              <a:rPr lang="pl-PL" smtClean="0"/>
              <a:pPr/>
              <a:t>‹#›</a:t>
            </a:fld>
            <a:endParaRPr lang="pl-PL"/>
          </a:p>
        </p:txBody>
      </p:sp>
      <p:sp>
        <p:nvSpPr>
          <p:cNvPr id="16" name="Symbol zastępczy stopki 15"/>
          <p:cNvSpPr>
            <a:spLocks noGrp="1"/>
          </p:cNvSpPr>
          <p:nvPr>
            <p:ph type="ftr" sz="quarter" idx="16"/>
          </p:nvPr>
        </p:nvSpPr>
        <p:spPr/>
        <p:txBody>
          <a:bodyPr/>
          <a:lstStyle/>
          <a:p>
            <a:endParaRPr lang="pl-PL"/>
          </a:p>
        </p:txBody>
      </p:sp>
      <p:sp>
        <p:nvSpPr>
          <p:cNvPr id="17" name="Tytuł 16"/>
          <p:cNvSpPr>
            <a:spLocks noGrp="1"/>
          </p:cNvSpPr>
          <p:nvPr>
            <p:ph type="title"/>
          </p:nvPr>
        </p:nvSpPr>
        <p:spPr/>
        <p:txBody>
          <a:bodyPr rtlCol="0" anchor="b" anchorCtr="0"/>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p:txBody>
          <a:bodyPr/>
          <a:lstStyle/>
          <a:p>
            <a:fld id="{66221E02-25CB-4963-84BC-0813985E7D90}" type="datetimeFigureOut">
              <a:rPr lang="pl-PL" smtClean="0"/>
              <a:pPr/>
              <a:t>05.05.2020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
        <p:nvSpPr>
          <p:cNvPr id="2" name="Tytuł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cxnSp>
        <p:nvCxnSpPr>
          <p:cNvPr id="7" name="Łącznik prosty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5" name="Symbol zastępczy daty 4"/>
          <p:cNvSpPr>
            <a:spLocks noGrp="1"/>
          </p:cNvSpPr>
          <p:nvPr>
            <p:ph type="dt" sz="half" idx="10"/>
          </p:nvPr>
        </p:nvSpPr>
        <p:spPr/>
        <p:txBody>
          <a:bodyPr/>
          <a:lstStyle/>
          <a:p>
            <a:fld id="{66221E02-25CB-4963-84BC-0813985E7D90}" type="datetimeFigureOut">
              <a:rPr lang="pl-PL" smtClean="0"/>
              <a:pPr/>
              <a:t>05.05.2020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
        <p:nvSpPr>
          <p:cNvPr id="2" name="Tytuł 1"/>
          <p:cNvSpPr>
            <a:spLocks noGrp="1"/>
          </p:cNvSpPr>
          <p:nvPr>
            <p:ph type="title"/>
          </p:nvPr>
        </p:nvSpPr>
        <p:spPr/>
        <p:txBody>
          <a:bodyPr/>
          <a:lstStyle/>
          <a:p>
            <a:r>
              <a:rPr kumimoji="0" lang="pl-PL" smtClean="0"/>
              <a:t>Kliknij, aby edytować styl</a:t>
            </a:r>
            <a:endParaRPr kumimoji="0" lang="en-US"/>
          </a:p>
        </p:txBody>
      </p:sp>
      <p:sp>
        <p:nvSpPr>
          <p:cNvPr id="11" name="Symbol zastępczy zawartości 10"/>
          <p:cNvSpPr>
            <a:spLocks noGrp="1"/>
          </p:cNvSpPr>
          <p:nvPr>
            <p:ph sz="half" idx="1"/>
          </p:nvPr>
        </p:nvSpPr>
        <p:spPr>
          <a:xfrm>
            <a:off x="457200" y="1524000"/>
            <a:ext cx="4059936"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half" idx="2"/>
          </p:nvPr>
        </p:nvSpPr>
        <p:spPr>
          <a:xfrm>
            <a:off x="4648200" y="1524000"/>
            <a:ext cx="4059936"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
        <p:nvSpPr>
          <p:cNvPr id="8" name="Symbol zastępczy stopki 7"/>
          <p:cNvSpPr>
            <a:spLocks noGrp="1"/>
          </p:cNvSpPr>
          <p:nvPr>
            <p:ph type="ftr" sz="quarter" idx="11"/>
          </p:nvPr>
        </p:nvSpPr>
        <p:spPr/>
        <p:txBody>
          <a:bodyPr/>
          <a:lstStyle/>
          <a:p>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05.05.2020</a:t>
            </a:fld>
            <a:endParaRPr lang="pl-PL"/>
          </a:p>
        </p:txBody>
      </p:sp>
      <p:sp>
        <p:nvSpPr>
          <p:cNvPr id="3" name="Symbol zastępczy tekst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32" name="Symbol zastępczy zawartości 31"/>
          <p:cNvSpPr>
            <a:spLocks noGrp="1"/>
          </p:cNvSpPr>
          <p:nvPr>
            <p:ph sz="half" idx="2"/>
          </p:nvPr>
        </p:nvSpPr>
        <p:spPr>
          <a:xfrm>
            <a:off x="457200" y="2201896"/>
            <a:ext cx="4038600" cy="391363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34" name="Symbol zastępczy zawartości 33"/>
          <p:cNvSpPr>
            <a:spLocks noGrp="1"/>
          </p:cNvSpPr>
          <p:nvPr>
            <p:ph sz="quarter" idx="4"/>
          </p:nvPr>
        </p:nvSpPr>
        <p:spPr>
          <a:xfrm>
            <a:off x="4649788" y="2201896"/>
            <a:ext cx="4038600" cy="391363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 name="Tytuł 1"/>
          <p:cNvSpPr>
            <a:spLocks noGrp="1"/>
          </p:cNvSpPr>
          <p:nvPr>
            <p:ph type="title"/>
          </p:nvPr>
        </p:nvSpPr>
        <p:spPr>
          <a:xfrm>
            <a:off x="457200" y="155448"/>
            <a:ext cx="8229600" cy="1143000"/>
          </a:xfrm>
        </p:spPr>
        <p:txBody>
          <a:bodyPr anchor="b" anchorCtr="0"/>
          <a:lstStyle>
            <a:lvl1pPr>
              <a:defRPr/>
            </a:lvl1pPr>
          </a:lstStyle>
          <a:p>
            <a:r>
              <a:rPr kumimoji="0" lang="pl-PL" smtClean="0"/>
              <a:t>Kliknij, aby edytować styl</a:t>
            </a:r>
            <a:endParaRPr kumimoji="0" lang="en-US"/>
          </a:p>
        </p:txBody>
      </p:sp>
      <p:sp>
        <p:nvSpPr>
          <p:cNvPr id="12" name="Symbol zastępczy tekst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cxnSp>
        <p:nvCxnSpPr>
          <p:cNvPr id="10" name="Łącznik prosty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Łącznik prosty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66221E02-25CB-4963-84BC-0813985E7D90}" type="datetimeFigureOut">
              <a:rPr lang="pl-PL" smtClean="0"/>
              <a:pPr/>
              <a:t>05.05.2020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
        <p:nvSpPr>
          <p:cNvPr id="2" name="Tytuł 1"/>
          <p:cNvSpPr>
            <a:spLocks noGrp="1"/>
          </p:cNvSpPr>
          <p:nvPr>
            <p:ph type="title"/>
          </p:nvPr>
        </p:nvSpPr>
        <p:spPr/>
        <p:txBody>
          <a:bodyPr/>
          <a:lstStyle/>
          <a:p>
            <a:r>
              <a:rPr kumimoji="0" lang="pl-PL" smtClean="0"/>
              <a:t>Kliknij, aby edytować styl</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05.05.2020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9" name="Symbol zastępczy zawartości 28"/>
          <p:cNvSpPr>
            <a:spLocks noGrp="1"/>
          </p:cNvSpPr>
          <p:nvPr>
            <p:ph sz="quarter" idx="1"/>
          </p:nvPr>
        </p:nvSpPr>
        <p:spPr>
          <a:xfrm>
            <a:off x="457200" y="457200"/>
            <a:ext cx="6248400" cy="5715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3" name="Symbol zastępczy tekst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31" name="Tytuł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smtClean="0"/>
              <a:t>Kliknij, aby edytować styl</a:t>
            </a:r>
            <a:endParaRPr kumimoji="0" lang="en-US"/>
          </a:p>
        </p:txBody>
      </p:sp>
      <p:sp>
        <p:nvSpPr>
          <p:cNvPr id="8" name="Symbol zastępczy daty 7"/>
          <p:cNvSpPr>
            <a:spLocks noGrp="1"/>
          </p:cNvSpPr>
          <p:nvPr>
            <p:ph type="dt" sz="half" idx="14"/>
          </p:nvPr>
        </p:nvSpPr>
        <p:spPr/>
        <p:txBody>
          <a:bodyPr/>
          <a:lstStyle/>
          <a:p>
            <a:fld id="{66221E02-25CB-4963-84BC-0813985E7D90}" type="datetimeFigureOut">
              <a:rPr lang="pl-PL" smtClean="0"/>
              <a:pPr/>
              <a:t>05.05.2020</a:t>
            </a:fld>
            <a:endParaRPr lang="pl-PL"/>
          </a:p>
        </p:txBody>
      </p:sp>
      <p:sp>
        <p:nvSpPr>
          <p:cNvPr id="9" name="Symbol zastępczy numeru slajdu 8"/>
          <p:cNvSpPr>
            <a:spLocks noGrp="1"/>
          </p:cNvSpPr>
          <p:nvPr>
            <p:ph type="sldNum" sz="quarter" idx="15"/>
          </p:nvPr>
        </p:nvSpPr>
        <p:spPr/>
        <p:txBody>
          <a:bodyPr/>
          <a:lstStyle/>
          <a:p>
            <a:fld id="{589B7C76-EFF2-4CD8-A475-4750F11B4BC6}" type="slidenum">
              <a:rPr lang="pl-PL" smtClean="0"/>
              <a:pPr/>
              <a:t>‹#›</a:t>
            </a:fld>
            <a:endParaRPr lang="pl-PL"/>
          </a:p>
        </p:txBody>
      </p:sp>
      <p:sp>
        <p:nvSpPr>
          <p:cNvPr id="10" name="Symbol zastępczy stopki 9"/>
          <p:cNvSpPr>
            <a:spLocks noGrp="1"/>
          </p:cNvSpPr>
          <p:nvPr>
            <p:ph type="ftr" sz="quarter" idx="16"/>
          </p:nvPr>
        </p:nvSpPr>
        <p:spPr/>
        <p:txBody>
          <a:bodyPr/>
          <a:lstStyle/>
          <a:p>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pl-PL" smtClean="0"/>
              <a:t>Kliknij ikonę, aby dodać obraz</a:t>
            </a:r>
            <a:endParaRPr kumimoji="0" lang="en-US"/>
          </a:p>
        </p:txBody>
      </p:sp>
      <p:sp>
        <p:nvSpPr>
          <p:cNvPr id="4" name="Symbol zastępczy tekst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8" name="Symbol zastępczy daty 7"/>
          <p:cNvSpPr>
            <a:spLocks noGrp="1"/>
          </p:cNvSpPr>
          <p:nvPr>
            <p:ph type="dt" sz="half" idx="10"/>
          </p:nvPr>
        </p:nvSpPr>
        <p:spPr/>
        <p:txBody>
          <a:bodyPr/>
          <a:lstStyle/>
          <a:p>
            <a:fld id="{66221E02-25CB-4963-84BC-0813985E7D90}" type="datetimeFigureOut">
              <a:rPr lang="pl-PL" smtClean="0"/>
              <a:pPr/>
              <a:t>05.05.2020</a:t>
            </a:fld>
            <a:endParaRPr lang="pl-PL"/>
          </a:p>
        </p:txBody>
      </p:sp>
      <p:sp>
        <p:nvSpPr>
          <p:cNvPr id="9" name="Symbol zastępczy numeru slajdu 8"/>
          <p:cNvSpPr>
            <a:spLocks noGrp="1"/>
          </p:cNvSpPr>
          <p:nvPr>
            <p:ph type="sldNum" sz="quarter" idx="11"/>
          </p:nvPr>
        </p:nvSpPr>
        <p:spPr/>
        <p:txBody>
          <a:bodyPr/>
          <a:lstStyle/>
          <a:p>
            <a:fld id="{589B7C76-EFF2-4CD8-A475-4750F11B4BC6}" type="slidenum">
              <a:rPr lang="pl-PL" smtClean="0"/>
              <a:pPr/>
              <a:t>‹#›</a:t>
            </a:fld>
            <a:endParaRPr lang="pl-PL"/>
          </a:p>
        </p:txBody>
      </p:sp>
      <p:sp>
        <p:nvSpPr>
          <p:cNvPr id="10" name="Symbol zastępczy stopki 9"/>
          <p:cNvSpPr>
            <a:spLocks noGrp="1"/>
          </p:cNvSpPr>
          <p:nvPr>
            <p:ph type="ftr" sz="quarter" idx="12"/>
          </p:nvPr>
        </p:nvSpPr>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ymbol zastępczy tekst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4" name="Symbol zastępczy daty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6221E02-25CB-4963-84BC-0813985E7D90}" type="datetimeFigureOut">
              <a:rPr lang="pl-PL" smtClean="0"/>
              <a:pPr/>
              <a:t>05.05.2020</a:t>
            </a:fld>
            <a:endParaRPr lang="pl-PL"/>
          </a:p>
        </p:txBody>
      </p:sp>
      <p:sp>
        <p:nvSpPr>
          <p:cNvPr id="10" name="Symbol zastępczy stopki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pl-PL"/>
          </a:p>
        </p:txBody>
      </p:sp>
      <p:sp>
        <p:nvSpPr>
          <p:cNvPr id="22" name="Symbol zastępczy numeru slajd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89B7C76-EFF2-4CD8-A475-4750F11B4BC6}" type="slidenum">
              <a:rPr lang="pl-PL" smtClean="0"/>
              <a:pPr/>
              <a:t>‹#›</a:t>
            </a:fld>
            <a:endParaRPr lang="pl-PL"/>
          </a:p>
        </p:txBody>
      </p:sp>
      <p:sp>
        <p:nvSpPr>
          <p:cNvPr id="5" name="Symbol zastępczy tytuł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pl-PL" smtClean="0"/>
              <a:t>Kliknij, aby edytować styl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smtClean="0">
                <a:solidFill>
                  <a:srgbClr val="FFC000"/>
                </a:solidFill>
              </a:rPr>
              <a:t>Zdrowie jako wartość. </a:t>
            </a:r>
            <a:br>
              <a:rPr lang="pl-PL" dirty="0" smtClean="0">
                <a:solidFill>
                  <a:srgbClr val="FFC000"/>
                </a:solidFill>
              </a:rPr>
            </a:br>
            <a:r>
              <a:rPr lang="pl-PL" dirty="0" smtClean="0">
                <a:solidFill>
                  <a:srgbClr val="FFC000"/>
                </a:solidFill>
              </a:rPr>
              <a:t>Zasady zdrowego trybu życia</a:t>
            </a:r>
            <a:endParaRPr lang="pl-PL" dirty="0">
              <a:solidFill>
                <a:srgbClr val="FFC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pPr algn="ctr">
              <a:lnSpc>
                <a:spcPct val="170000"/>
              </a:lnSpc>
              <a:buNone/>
            </a:pPr>
            <a:r>
              <a:rPr lang="pl-PL" dirty="0" smtClean="0"/>
              <a:t>Styl i tempo życia, widocznie zmieniające się na przestrzeni ostatnich dziesięcioleci, przynoszą nowe i intensyfikują istniejące już wcześniej czynniki wpływające na nasze zdrowie. </a:t>
            </a:r>
            <a:endParaRPr lang="pl-PL" dirty="0" smtClean="0"/>
          </a:p>
          <a:p>
            <a:pPr algn="ctr">
              <a:lnSpc>
                <a:spcPct val="170000"/>
              </a:lnSpc>
              <a:buNone/>
            </a:pPr>
            <a:r>
              <a:rPr lang="pl-PL" dirty="0" smtClean="0"/>
              <a:t>Ma </a:t>
            </a:r>
            <a:r>
              <a:rPr lang="pl-PL" dirty="0" smtClean="0"/>
              <a:t>to potwierdzenie w nieustanym wzroście zachorowań na nowotwory, cukrzycę, </a:t>
            </a:r>
            <a:r>
              <a:rPr lang="pl-PL" b="1" dirty="0" smtClean="0"/>
              <a:t>choroby układu sercowo-naczyniowego</a:t>
            </a:r>
            <a:r>
              <a:rPr lang="pl-PL" dirty="0" smtClean="0"/>
              <a:t>, czy różnego typu alergie – wszystkie obecnie uznawane za choroby cywilizacyjne. Towarzyszący nam nieustannie stres wyraźnie odbija się także na zdrowiu psychicznym, którego niestety wciąż nie traktujemy z należytą powagą.</a:t>
            </a:r>
            <a:endParaRPr lang="pl-PL" dirty="0"/>
          </a:p>
        </p:txBody>
      </p:sp>
      <p:sp>
        <p:nvSpPr>
          <p:cNvPr id="2" name="Tytuł 1"/>
          <p:cNvSpPr>
            <a:spLocks noGrp="1"/>
          </p:cNvSpPr>
          <p:nvPr>
            <p:ph type="title"/>
          </p:nvPr>
        </p:nvSpPr>
        <p:spPr/>
        <p:txBody>
          <a:bodyPr/>
          <a:lstStyle/>
          <a:p>
            <a:pPr algn="ctr"/>
            <a:r>
              <a:rPr lang="pl-PL" dirty="0" smtClean="0">
                <a:solidFill>
                  <a:srgbClr val="FFFF00"/>
                </a:solidFill>
              </a:rPr>
              <a:t>Styl życia</a:t>
            </a:r>
            <a:endParaRPr lang="pl-PL" dirty="0">
              <a:solidFill>
                <a:srgbClr val="FFFF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46236"/>
            <a:ext cx="8472518" cy="4854597"/>
          </a:xfrm>
        </p:spPr>
        <p:txBody>
          <a:bodyPr>
            <a:normAutofit fontScale="85000" lnSpcReduction="10000"/>
          </a:bodyPr>
          <a:lstStyle/>
          <a:p>
            <a:pPr algn="ctr">
              <a:lnSpc>
                <a:spcPct val="170000"/>
              </a:lnSpc>
              <a:buNone/>
            </a:pPr>
            <a:r>
              <a:rPr lang="pl-PL" b="1" dirty="0" smtClean="0">
                <a:solidFill>
                  <a:srgbClr val="FFC000"/>
                </a:solidFill>
              </a:rPr>
              <a:t>Dieta</a:t>
            </a:r>
            <a:r>
              <a:rPr lang="pl-PL" dirty="0" smtClean="0"/>
              <a:t> wpływa na zdrowie i wydajność organizmu. </a:t>
            </a:r>
            <a:endParaRPr lang="pl-PL" dirty="0" smtClean="0"/>
          </a:p>
          <a:p>
            <a:pPr>
              <a:lnSpc>
                <a:spcPct val="170000"/>
              </a:lnSpc>
              <a:buNone/>
            </a:pPr>
            <a:r>
              <a:rPr lang="pl-PL" dirty="0" smtClean="0"/>
              <a:t>     Dietetyka </a:t>
            </a:r>
            <a:r>
              <a:rPr lang="pl-PL" dirty="0" smtClean="0"/>
              <a:t>analizuje pewne składniki </a:t>
            </a:r>
            <a:r>
              <a:rPr lang="pl-PL" dirty="0" smtClean="0"/>
              <a:t>pożywienia, które mogą   powodować  </a:t>
            </a:r>
            <a:r>
              <a:rPr lang="pl-PL" dirty="0" smtClean="0"/>
              <a:t>różne choroby, a także </a:t>
            </a:r>
            <a:r>
              <a:rPr lang="pl-PL" dirty="0" smtClean="0"/>
              <a:t>wpływają </a:t>
            </a:r>
            <a:r>
              <a:rPr lang="pl-PL" dirty="0" smtClean="0"/>
              <a:t>na </a:t>
            </a:r>
            <a:r>
              <a:rPr lang="pl-PL" dirty="0" smtClean="0"/>
              <a:t>pogorszenie</a:t>
            </a:r>
          </a:p>
          <a:p>
            <a:pPr>
              <a:lnSpc>
                <a:spcPct val="170000"/>
              </a:lnSpc>
              <a:buNone/>
            </a:pPr>
            <a:r>
              <a:rPr lang="pl-PL" dirty="0" smtClean="0"/>
              <a:t>     </a:t>
            </a:r>
            <a:r>
              <a:rPr lang="pl-PL" dirty="0" smtClean="0"/>
              <a:t>stanu zdrowia. </a:t>
            </a:r>
            <a:endParaRPr lang="pl-PL" dirty="0" smtClean="0"/>
          </a:p>
          <a:p>
            <a:pPr>
              <a:lnSpc>
                <a:spcPct val="170000"/>
              </a:lnSpc>
              <a:buNone/>
            </a:pPr>
            <a:r>
              <a:rPr lang="pl-PL" dirty="0" smtClean="0"/>
              <a:t>Analizuje </a:t>
            </a:r>
            <a:r>
              <a:rPr lang="pl-PL" dirty="0" smtClean="0"/>
              <a:t>również </a:t>
            </a:r>
            <a:r>
              <a:rPr lang="pl-PL" dirty="0" smtClean="0"/>
              <a:t>suplementy</a:t>
            </a:r>
          </a:p>
          <a:p>
            <a:pPr>
              <a:lnSpc>
                <a:spcPct val="170000"/>
              </a:lnSpc>
              <a:buNone/>
            </a:pPr>
            <a:r>
              <a:rPr lang="pl-PL" dirty="0" smtClean="0"/>
              <a:t>diety</a:t>
            </a:r>
            <a:r>
              <a:rPr lang="pl-PL" dirty="0" smtClean="0"/>
              <a:t>, które są skuteczne </a:t>
            </a:r>
            <a:endParaRPr lang="pl-PL" dirty="0" smtClean="0"/>
          </a:p>
          <a:p>
            <a:pPr>
              <a:lnSpc>
                <a:spcPct val="170000"/>
              </a:lnSpc>
              <a:buNone/>
            </a:pPr>
            <a:r>
              <a:rPr lang="pl-PL" dirty="0" smtClean="0"/>
              <a:t>w </a:t>
            </a:r>
            <a:r>
              <a:rPr lang="pl-PL" dirty="0" smtClean="0"/>
              <a:t>zapobieganiu rozmaitym </a:t>
            </a:r>
            <a:endParaRPr lang="pl-PL" dirty="0" smtClean="0"/>
          </a:p>
          <a:p>
            <a:pPr>
              <a:lnSpc>
                <a:spcPct val="170000"/>
              </a:lnSpc>
              <a:buNone/>
            </a:pPr>
            <a:r>
              <a:rPr lang="pl-PL" dirty="0" smtClean="0"/>
              <a:t>chorobom</a:t>
            </a:r>
            <a:r>
              <a:rPr lang="pl-PL" dirty="0" smtClean="0"/>
              <a:t>. </a:t>
            </a:r>
            <a:endParaRPr lang="pl-PL" dirty="0" smtClean="0"/>
          </a:p>
        </p:txBody>
      </p:sp>
      <p:sp>
        <p:nvSpPr>
          <p:cNvPr id="2" name="Tytuł 1"/>
          <p:cNvSpPr>
            <a:spLocks noGrp="1"/>
          </p:cNvSpPr>
          <p:nvPr>
            <p:ph type="title"/>
          </p:nvPr>
        </p:nvSpPr>
        <p:spPr>
          <a:xfrm>
            <a:off x="428596" y="0"/>
            <a:ext cx="8229600" cy="1219200"/>
          </a:xfrm>
        </p:spPr>
        <p:txBody>
          <a:bodyPr/>
          <a:lstStyle/>
          <a:p>
            <a:pPr algn="ctr"/>
            <a:r>
              <a:rPr lang="pl-PL" dirty="0" smtClean="0">
                <a:solidFill>
                  <a:srgbClr val="FFFF00"/>
                </a:solidFill>
              </a:rPr>
              <a:t>Dieta</a:t>
            </a:r>
            <a:endParaRPr lang="pl-PL" dirty="0">
              <a:solidFill>
                <a:srgbClr val="FFFF00"/>
              </a:solidFill>
            </a:endParaRPr>
          </a:p>
        </p:txBody>
      </p:sp>
      <p:pic>
        <p:nvPicPr>
          <p:cNvPr id="5122" name="Picture 2" descr="C:\Users\admin\Desktop\gf-CwTc-CgM4-WfEd_jak-przechowywac-warzywa-by-nie-tracily-wartosci-odzywczych-664x442-nocrop.jpg"/>
          <p:cNvPicPr>
            <a:picLocks noChangeAspect="1" noChangeArrowheads="1"/>
          </p:cNvPicPr>
          <p:nvPr/>
        </p:nvPicPr>
        <p:blipFill>
          <a:blip r:embed="rId2"/>
          <a:srcRect/>
          <a:stretch>
            <a:fillRect/>
          </a:stretch>
        </p:blipFill>
        <p:spPr bwMode="auto">
          <a:xfrm>
            <a:off x="4286248" y="3500438"/>
            <a:ext cx="4162432" cy="304033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pPr algn="ctr">
              <a:lnSpc>
                <a:spcPct val="160000"/>
              </a:lnSpc>
              <a:buNone/>
            </a:pPr>
            <a:r>
              <a:rPr lang="pl-PL" dirty="0" smtClean="0">
                <a:solidFill>
                  <a:srgbClr val="FFC000"/>
                </a:solidFill>
              </a:rPr>
              <a:t>Ćwiczenia fizyczne </a:t>
            </a:r>
            <a:r>
              <a:rPr lang="pl-PL" dirty="0" smtClean="0"/>
              <a:t>mają na celu polepszenie lub utrzymanie sprawności fizycznej oraz zdrowia człowieka. </a:t>
            </a:r>
            <a:r>
              <a:rPr lang="pl-PL" dirty="0" smtClean="0"/>
              <a:t>Ich celem </a:t>
            </a:r>
            <a:r>
              <a:rPr lang="pl-PL" dirty="0" smtClean="0"/>
              <a:t>jest doskonalenie </a:t>
            </a:r>
            <a:r>
              <a:rPr lang="pl-PL" dirty="0" smtClean="0"/>
              <a:t>zdolności   </a:t>
            </a:r>
            <a:r>
              <a:rPr lang="pl-PL" dirty="0" smtClean="0"/>
              <a:t>i umiejętności ruchowych. </a:t>
            </a:r>
            <a:endParaRPr lang="pl-PL" dirty="0" smtClean="0"/>
          </a:p>
          <a:p>
            <a:pPr>
              <a:lnSpc>
                <a:spcPct val="160000"/>
              </a:lnSpc>
              <a:buNone/>
            </a:pPr>
            <a:endParaRPr lang="pl-PL" dirty="0" smtClean="0"/>
          </a:p>
          <a:p>
            <a:pPr>
              <a:lnSpc>
                <a:spcPct val="160000"/>
              </a:lnSpc>
              <a:buNone/>
            </a:pPr>
            <a:r>
              <a:rPr lang="pl-PL" dirty="0" smtClean="0"/>
              <a:t>Częste </a:t>
            </a:r>
            <a:r>
              <a:rPr lang="pl-PL" dirty="0" smtClean="0"/>
              <a:t>i regularne </a:t>
            </a:r>
            <a:r>
              <a:rPr lang="pl-PL" dirty="0" smtClean="0"/>
              <a:t>ćwiczenia</a:t>
            </a:r>
          </a:p>
          <a:p>
            <a:pPr>
              <a:lnSpc>
                <a:spcPct val="160000"/>
              </a:lnSpc>
              <a:buNone/>
            </a:pPr>
            <a:r>
              <a:rPr lang="pl-PL" dirty="0" smtClean="0"/>
              <a:t> </a:t>
            </a:r>
            <a:r>
              <a:rPr lang="pl-PL" dirty="0" smtClean="0"/>
              <a:t>fizyczne są ważnym elementem </a:t>
            </a:r>
            <a:endParaRPr lang="pl-PL" dirty="0" smtClean="0"/>
          </a:p>
          <a:p>
            <a:pPr>
              <a:lnSpc>
                <a:spcPct val="160000"/>
              </a:lnSpc>
              <a:buNone/>
            </a:pPr>
            <a:r>
              <a:rPr lang="pl-PL" dirty="0" smtClean="0"/>
              <a:t>w </a:t>
            </a:r>
            <a:r>
              <a:rPr lang="pl-PL" dirty="0" smtClean="0"/>
              <a:t>zapobieganiu wielu chorób, takich jak : </a:t>
            </a:r>
            <a:endParaRPr lang="pl-PL" dirty="0" smtClean="0"/>
          </a:p>
          <a:p>
            <a:pPr>
              <a:lnSpc>
                <a:spcPct val="160000"/>
              </a:lnSpc>
              <a:buNone/>
            </a:pPr>
            <a:r>
              <a:rPr lang="pl-PL" dirty="0" smtClean="0"/>
              <a:t>rak</a:t>
            </a:r>
            <a:r>
              <a:rPr lang="pl-PL" dirty="0" smtClean="0"/>
              <a:t>, miażdżyca, choroby krążeniowo-naczyniowe</a:t>
            </a:r>
            <a:r>
              <a:rPr lang="pl-PL" dirty="0" smtClean="0"/>
              <a:t>,</a:t>
            </a:r>
          </a:p>
          <a:p>
            <a:pPr>
              <a:lnSpc>
                <a:spcPct val="160000"/>
              </a:lnSpc>
              <a:buNone/>
            </a:pPr>
            <a:r>
              <a:rPr lang="pl-PL" dirty="0" smtClean="0"/>
              <a:t>cukrzyca </a:t>
            </a:r>
            <a:r>
              <a:rPr lang="pl-PL" dirty="0" smtClean="0"/>
              <a:t>typu drugiego, otyłość czy bóle pleców.</a:t>
            </a:r>
            <a:endParaRPr lang="pl-PL" dirty="0"/>
          </a:p>
        </p:txBody>
      </p:sp>
      <p:sp>
        <p:nvSpPr>
          <p:cNvPr id="2" name="Tytuł 1"/>
          <p:cNvSpPr>
            <a:spLocks noGrp="1"/>
          </p:cNvSpPr>
          <p:nvPr>
            <p:ph type="title"/>
          </p:nvPr>
        </p:nvSpPr>
        <p:spPr/>
        <p:txBody>
          <a:bodyPr/>
          <a:lstStyle/>
          <a:p>
            <a:pPr algn="ctr"/>
            <a:r>
              <a:rPr lang="pl-PL" dirty="0" smtClean="0">
                <a:solidFill>
                  <a:srgbClr val="FFFF00"/>
                </a:solidFill>
              </a:rPr>
              <a:t>Ćwiczenia fizyczne</a:t>
            </a:r>
            <a:endParaRPr lang="pl-PL" dirty="0">
              <a:solidFill>
                <a:srgbClr val="FFFF00"/>
              </a:solidFill>
            </a:endParaRPr>
          </a:p>
        </p:txBody>
      </p:sp>
      <p:pic>
        <p:nvPicPr>
          <p:cNvPr id="4098" name="Picture 2" descr="C:\Users\admin\Desktop\5ca9c70c45d2a07884243fe6.jpg"/>
          <p:cNvPicPr>
            <a:picLocks noChangeAspect="1" noChangeArrowheads="1"/>
          </p:cNvPicPr>
          <p:nvPr/>
        </p:nvPicPr>
        <p:blipFill>
          <a:blip r:embed="rId2"/>
          <a:srcRect/>
          <a:stretch>
            <a:fillRect/>
          </a:stretch>
        </p:blipFill>
        <p:spPr bwMode="auto">
          <a:xfrm>
            <a:off x="5500694" y="2928934"/>
            <a:ext cx="2971806" cy="2141843"/>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46236"/>
            <a:ext cx="8401080" cy="4854597"/>
          </a:xfrm>
        </p:spPr>
        <p:txBody>
          <a:bodyPr>
            <a:normAutofit/>
          </a:bodyPr>
          <a:lstStyle/>
          <a:p>
            <a:pPr>
              <a:lnSpc>
                <a:spcPct val="170000"/>
              </a:lnSpc>
              <a:buNone/>
            </a:pPr>
            <a:r>
              <a:rPr lang="pl-PL" dirty="0" smtClean="0"/>
              <a:t>Na opiekę zdrowotną składają się:</a:t>
            </a:r>
          </a:p>
          <a:p>
            <a:pPr>
              <a:lnSpc>
                <a:spcPct val="170000"/>
              </a:lnSpc>
              <a:buFontTx/>
              <a:buChar char="-"/>
            </a:pPr>
            <a:r>
              <a:rPr lang="pl-PL" dirty="0" smtClean="0"/>
              <a:t>leczenie,</a:t>
            </a:r>
          </a:p>
          <a:p>
            <a:pPr>
              <a:lnSpc>
                <a:spcPct val="170000"/>
              </a:lnSpc>
              <a:buFontTx/>
              <a:buChar char="-"/>
            </a:pPr>
            <a:r>
              <a:rPr lang="pl-PL" dirty="0" smtClean="0"/>
              <a:t>r</a:t>
            </a:r>
            <a:r>
              <a:rPr lang="pl-PL" dirty="0" smtClean="0"/>
              <a:t>ehabilitacja,</a:t>
            </a:r>
          </a:p>
          <a:p>
            <a:pPr>
              <a:lnSpc>
                <a:spcPct val="170000"/>
              </a:lnSpc>
              <a:buFontTx/>
              <a:buChar char="-"/>
            </a:pPr>
            <a:r>
              <a:rPr lang="pl-PL" dirty="0" smtClean="0"/>
              <a:t>p</a:t>
            </a:r>
            <a:r>
              <a:rPr lang="pl-PL" dirty="0" smtClean="0"/>
              <a:t>romocja zdrowia = edukacja zdrowotna,</a:t>
            </a:r>
          </a:p>
          <a:p>
            <a:pPr>
              <a:lnSpc>
                <a:spcPct val="170000"/>
              </a:lnSpc>
              <a:buFontTx/>
              <a:buChar char="-"/>
            </a:pPr>
            <a:r>
              <a:rPr lang="pl-PL" dirty="0" smtClean="0"/>
              <a:t>d</a:t>
            </a:r>
            <a:r>
              <a:rPr lang="pl-PL" dirty="0" smtClean="0"/>
              <a:t>ostępność do służby zdrowia,  do lekarzy specjalistów,  rehabilitantów  itp.</a:t>
            </a:r>
            <a:endParaRPr lang="pl-PL" dirty="0"/>
          </a:p>
        </p:txBody>
      </p:sp>
      <p:sp>
        <p:nvSpPr>
          <p:cNvPr id="2" name="Tytuł 1"/>
          <p:cNvSpPr>
            <a:spLocks noGrp="1"/>
          </p:cNvSpPr>
          <p:nvPr>
            <p:ph type="title"/>
          </p:nvPr>
        </p:nvSpPr>
        <p:spPr/>
        <p:txBody>
          <a:bodyPr/>
          <a:lstStyle/>
          <a:p>
            <a:pPr algn="ctr"/>
            <a:r>
              <a:rPr lang="pl-PL" dirty="0" smtClean="0">
                <a:solidFill>
                  <a:srgbClr val="FFFF00"/>
                </a:solidFill>
              </a:rPr>
              <a:t>Opieka zdrowotna</a:t>
            </a:r>
            <a:endParaRPr lang="pl-PL" dirty="0">
              <a:solidFill>
                <a:srgbClr val="FFFF00"/>
              </a:solidFill>
            </a:endParaRPr>
          </a:p>
        </p:txBody>
      </p:sp>
      <p:pic>
        <p:nvPicPr>
          <p:cNvPr id="6146" name="Picture 2" descr="C:\Users\admin\Desktop\pobrane (1).jpg"/>
          <p:cNvPicPr>
            <a:picLocks noChangeAspect="1" noChangeArrowheads="1"/>
          </p:cNvPicPr>
          <p:nvPr/>
        </p:nvPicPr>
        <p:blipFill>
          <a:blip r:embed="rId2"/>
          <a:srcRect/>
          <a:stretch>
            <a:fillRect/>
          </a:stretch>
        </p:blipFill>
        <p:spPr bwMode="auto">
          <a:xfrm>
            <a:off x="5357818" y="1500174"/>
            <a:ext cx="3370840" cy="2243141"/>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10000"/>
          </a:bodyPr>
          <a:lstStyle/>
          <a:p>
            <a:pPr algn="ctr">
              <a:lnSpc>
                <a:spcPct val="170000"/>
              </a:lnSpc>
              <a:buNone/>
            </a:pPr>
            <a:r>
              <a:rPr lang="pl-PL" b="1" dirty="0" smtClean="0"/>
              <a:t>Dbanie o zdrowie</a:t>
            </a:r>
            <a:r>
              <a:rPr lang="pl-PL" dirty="0" smtClean="0"/>
              <a:t> nie musi być trudne, jeśli skupimy się na zapobieganiu możliwym dolegliwościom. </a:t>
            </a:r>
          </a:p>
          <a:p>
            <a:pPr algn="ctr">
              <a:lnSpc>
                <a:spcPct val="170000"/>
              </a:lnSpc>
              <a:buNone/>
            </a:pPr>
            <a:r>
              <a:rPr lang="pl-PL" dirty="0" smtClean="0"/>
              <a:t>Zdrowa i zbilansowana dieta, nawadnianie organizmu, częsta aktywność fizyczna, odpowiednia ilość snu oraz zarezerwowanie czasu na regenerację i odpoczynek to pierwszy i najważniejszy krok ku lepszemu samopoczuciu. Jeśli dodamy do tego regularne wizyty u lekarza połączone z badaniami moczu i krwi, nasze szanse na cieszenie się zdrowiem bez leków znacznie wzrosną.</a:t>
            </a:r>
          </a:p>
          <a:p>
            <a:pPr>
              <a:buNone/>
            </a:pPr>
            <a:endParaRPr lang="pl-PL" dirty="0"/>
          </a:p>
        </p:txBody>
      </p:sp>
      <p:sp>
        <p:nvSpPr>
          <p:cNvPr id="2" name="Tytuł 1"/>
          <p:cNvSpPr>
            <a:spLocks noGrp="1"/>
          </p:cNvSpPr>
          <p:nvPr>
            <p:ph type="title"/>
          </p:nvPr>
        </p:nvSpPr>
        <p:spPr/>
        <p:txBody>
          <a:bodyPr/>
          <a:lstStyle/>
          <a:p>
            <a:pPr algn="ctr"/>
            <a:r>
              <a:rPr lang="pl-PL" dirty="0" smtClean="0">
                <a:solidFill>
                  <a:schemeClr val="tx2">
                    <a:lumMod val="50000"/>
                  </a:schemeClr>
                </a:solidFill>
              </a:rPr>
              <a:t>Dbanie o zdrowie</a:t>
            </a:r>
            <a:endParaRPr lang="pl-PL" dirty="0">
              <a:solidFill>
                <a:schemeClr val="tx2">
                  <a:lumMod val="5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514350" indent="-514350">
              <a:buNone/>
            </a:pPr>
            <a:r>
              <a:rPr lang="pl-PL" b="1" dirty="0" smtClean="0">
                <a:solidFill>
                  <a:srgbClr val="FFC000"/>
                </a:solidFill>
              </a:rPr>
              <a:t>1. Rozpocznij </a:t>
            </a:r>
            <a:r>
              <a:rPr lang="pl-PL" b="1" dirty="0" smtClean="0">
                <a:solidFill>
                  <a:srgbClr val="FFC000"/>
                </a:solidFill>
              </a:rPr>
              <a:t>dzień od sycącego </a:t>
            </a:r>
            <a:r>
              <a:rPr lang="pl-PL" b="1" dirty="0" smtClean="0">
                <a:solidFill>
                  <a:srgbClr val="FFC000"/>
                </a:solidFill>
              </a:rPr>
              <a:t>śniadania!</a:t>
            </a:r>
          </a:p>
          <a:p>
            <a:pPr marL="514350" indent="-514350">
              <a:buAutoNum type="arabicPeriod"/>
            </a:pPr>
            <a:endParaRPr lang="pl-PL" b="1" dirty="0" smtClean="0">
              <a:solidFill>
                <a:srgbClr val="FF0000"/>
              </a:solidFill>
            </a:endParaRPr>
          </a:p>
          <a:p>
            <a:pPr algn="ctr">
              <a:buNone/>
            </a:pPr>
            <a:r>
              <a:rPr lang="pl-PL" dirty="0" smtClean="0"/>
              <a:t>Na śniadanie najlepsze są produkty pełnoziarniste, </a:t>
            </a:r>
            <a:r>
              <a:rPr lang="pl-PL" dirty="0" smtClean="0"/>
              <a:t> które </a:t>
            </a:r>
            <a:r>
              <a:rPr lang="pl-PL" dirty="0" smtClean="0"/>
              <a:t>powoli będą dostarczać ci energii przez cały poranek. Wybieraj kanapki </a:t>
            </a:r>
            <a:r>
              <a:rPr lang="pl-PL" dirty="0" smtClean="0"/>
              <a:t>z pełnoziarnistego pieczywa, płatki </a:t>
            </a:r>
            <a:r>
              <a:rPr lang="pl-PL" dirty="0" smtClean="0"/>
              <a:t>owsiane z orzechami </a:t>
            </a:r>
            <a:r>
              <a:rPr lang="pl-PL" dirty="0" smtClean="0"/>
              <a:t>                        lub </a:t>
            </a:r>
            <a:r>
              <a:rPr lang="pl-PL" dirty="0" smtClean="0"/>
              <a:t>pastę z </a:t>
            </a:r>
            <a:r>
              <a:rPr lang="pl-PL" dirty="0" smtClean="0"/>
              <a:t>ciecierzycy.</a:t>
            </a:r>
            <a:endParaRPr lang="pl-PL" dirty="0" smtClean="0"/>
          </a:p>
          <a:p>
            <a:pPr>
              <a:buNone/>
            </a:pPr>
            <a:endParaRPr lang="pl-PL" dirty="0"/>
          </a:p>
        </p:txBody>
      </p:sp>
      <p:sp>
        <p:nvSpPr>
          <p:cNvPr id="2" name="Tytuł 1"/>
          <p:cNvSpPr>
            <a:spLocks noGrp="1"/>
          </p:cNvSpPr>
          <p:nvPr>
            <p:ph type="title"/>
          </p:nvPr>
        </p:nvSpPr>
        <p:spPr/>
        <p:txBody>
          <a:bodyPr>
            <a:normAutofit fontScale="90000"/>
          </a:bodyPr>
          <a:lstStyle/>
          <a:p>
            <a:pPr algn="ctr"/>
            <a:r>
              <a:rPr lang="pl-PL" dirty="0" smtClean="0">
                <a:solidFill>
                  <a:srgbClr val="FFFF00"/>
                </a:solidFill>
              </a:rPr>
              <a:t>Najważniejsze zasady </a:t>
            </a:r>
            <a:br>
              <a:rPr lang="pl-PL" dirty="0" smtClean="0">
                <a:solidFill>
                  <a:srgbClr val="FFFF00"/>
                </a:solidFill>
              </a:rPr>
            </a:br>
            <a:r>
              <a:rPr lang="pl-PL" dirty="0" smtClean="0">
                <a:solidFill>
                  <a:srgbClr val="FFFF00"/>
                </a:solidFill>
              </a:rPr>
              <a:t>zdrowego trybu życia</a:t>
            </a:r>
            <a:endParaRPr lang="pl-PL" dirty="0">
              <a:solidFill>
                <a:srgbClr val="FFFF00"/>
              </a:solidFill>
            </a:endParaRPr>
          </a:p>
        </p:txBody>
      </p:sp>
      <p:pic>
        <p:nvPicPr>
          <p:cNvPr id="8194" name="Picture 2" descr="C:\Users\admin\Desktop\sh_88217671-0c519cad6c0ee57e38c251dd9b38fc84.jpg"/>
          <p:cNvPicPr>
            <a:picLocks noChangeAspect="1" noChangeArrowheads="1"/>
          </p:cNvPicPr>
          <p:nvPr/>
        </p:nvPicPr>
        <p:blipFill>
          <a:blip r:embed="rId2"/>
          <a:srcRect/>
          <a:stretch>
            <a:fillRect/>
          </a:stretch>
        </p:blipFill>
        <p:spPr bwMode="auto">
          <a:xfrm>
            <a:off x="5572132" y="4714884"/>
            <a:ext cx="2381245" cy="1785934"/>
          </a:xfrm>
          <a:prstGeom prst="rect">
            <a:avLst/>
          </a:prstGeom>
          <a:noFill/>
        </p:spPr>
      </p:pic>
      <p:pic>
        <p:nvPicPr>
          <p:cNvPr id="8195" name="Picture 3" descr="C:\Users\admin\Desktop\719d9aec0b16dad0bbcda2b767e9ab2b7944e75d.jpeg"/>
          <p:cNvPicPr>
            <a:picLocks noChangeAspect="1" noChangeArrowheads="1"/>
          </p:cNvPicPr>
          <p:nvPr/>
        </p:nvPicPr>
        <p:blipFill>
          <a:blip r:embed="rId3"/>
          <a:srcRect/>
          <a:stretch>
            <a:fillRect/>
          </a:stretch>
        </p:blipFill>
        <p:spPr bwMode="auto">
          <a:xfrm flipH="1">
            <a:off x="1071538" y="4572008"/>
            <a:ext cx="3424286" cy="1876421"/>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pPr>
              <a:buNone/>
            </a:pPr>
            <a:r>
              <a:rPr lang="pl-PL" b="1" dirty="0" smtClean="0">
                <a:solidFill>
                  <a:srgbClr val="FFC000"/>
                </a:solidFill>
              </a:rPr>
              <a:t>2. Jedz </a:t>
            </a:r>
            <a:r>
              <a:rPr lang="pl-PL" b="1" dirty="0" smtClean="0">
                <a:solidFill>
                  <a:srgbClr val="FFC000"/>
                </a:solidFill>
              </a:rPr>
              <a:t>regularnie!</a:t>
            </a:r>
            <a:endParaRPr lang="pl-PL" b="1" dirty="0" smtClean="0">
              <a:solidFill>
                <a:srgbClr val="FFC000"/>
              </a:solidFill>
            </a:endParaRPr>
          </a:p>
          <a:p>
            <a:pPr algn="ctr">
              <a:buNone/>
            </a:pPr>
            <a:r>
              <a:rPr lang="pl-PL" dirty="0" smtClean="0"/>
              <a:t>    Na </a:t>
            </a:r>
            <a:r>
              <a:rPr lang="pl-PL" dirty="0" smtClean="0"/>
              <a:t>okrągło słyszymy o pięciu posiłkach dziennie </a:t>
            </a:r>
            <a:r>
              <a:rPr lang="pl-PL" dirty="0" smtClean="0"/>
              <a:t>                   co </a:t>
            </a:r>
            <a:r>
              <a:rPr lang="pl-PL" dirty="0" smtClean="0"/>
              <a:t>3 godziny. Ale to naprawdę niezwykle </a:t>
            </a:r>
            <a:r>
              <a:rPr lang="pl-PL" dirty="0" smtClean="0"/>
              <a:t>istotne.</a:t>
            </a:r>
          </a:p>
          <a:p>
            <a:pPr>
              <a:buNone/>
            </a:pPr>
            <a:r>
              <a:rPr lang="pl-PL" dirty="0" smtClean="0"/>
              <a:t>Jedzenie </a:t>
            </a:r>
            <a:r>
              <a:rPr lang="pl-PL" dirty="0" smtClean="0"/>
              <a:t>o stałych porach pozwala </a:t>
            </a:r>
            <a:r>
              <a:rPr lang="pl-PL" dirty="0" smtClean="0"/>
              <a:t> </a:t>
            </a:r>
          </a:p>
          <a:p>
            <a:pPr>
              <a:buNone/>
            </a:pPr>
            <a:r>
              <a:rPr lang="pl-PL" dirty="0" smtClean="0"/>
              <a:t>regulować </a:t>
            </a:r>
            <a:r>
              <a:rPr lang="pl-PL" dirty="0" smtClean="0"/>
              <a:t>pracę organizmu, </a:t>
            </a:r>
            <a:endParaRPr lang="pl-PL" dirty="0" smtClean="0"/>
          </a:p>
          <a:p>
            <a:pPr>
              <a:buNone/>
            </a:pPr>
            <a:r>
              <a:rPr lang="pl-PL" dirty="0" smtClean="0"/>
              <a:t>nadaje </a:t>
            </a:r>
            <a:r>
              <a:rPr lang="pl-PL" dirty="0" smtClean="0"/>
              <a:t>tempo metabolizmowi </a:t>
            </a:r>
            <a:endParaRPr lang="pl-PL" dirty="0" smtClean="0"/>
          </a:p>
          <a:p>
            <a:pPr>
              <a:buNone/>
            </a:pPr>
            <a:r>
              <a:rPr lang="pl-PL" dirty="0" smtClean="0"/>
              <a:t>i </a:t>
            </a:r>
            <a:r>
              <a:rPr lang="pl-PL" dirty="0" smtClean="0"/>
              <a:t>ogranicza napady głodu, </a:t>
            </a:r>
            <a:endParaRPr lang="pl-PL" dirty="0" smtClean="0"/>
          </a:p>
          <a:p>
            <a:pPr>
              <a:buNone/>
            </a:pPr>
            <a:r>
              <a:rPr lang="pl-PL" dirty="0" smtClean="0"/>
              <a:t>podczas </a:t>
            </a:r>
            <a:r>
              <a:rPr lang="pl-PL" dirty="0" smtClean="0"/>
              <a:t>których jesteśmy w stanie </a:t>
            </a:r>
            <a:endParaRPr lang="pl-PL" dirty="0" smtClean="0"/>
          </a:p>
          <a:p>
            <a:pPr>
              <a:buNone/>
            </a:pPr>
            <a:r>
              <a:rPr lang="pl-PL" dirty="0" smtClean="0"/>
              <a:t>pochłonąć </a:t>
            </a:r>
            <a:r>
              <a:rPr lang="pl-PL" dirty="0" smtClean="0"/>
              <a:t>wszystko, co mamy </a:t>
            </a:r>
            <a:endParaRPr lang="pl-PL" dirty="0" smtClean="0"/>
          </a:p>
          <a:p>
            <a:pPr>
              <a:buNone/>
            </a:pPr>
            <a:r>
              <a:rPr lang="pl-PL" dirty="0" smtClean="0"/>
              <a:t>pod </a:t>
            </a:r>
            <a:r>
              <a:rPr lang="pl-PL" dirty="0" smtClean="0"/>
              <a:t>ręką.</a:t>
            </a:r>
          </a:p>
          <a:p>
            <a:endParaRPr lang="pl-PL" dirty="0"/>
          </a:p>
        </p:txBody>
      </p:sp>
      <p:sp>
        <p:nvSpPr>
          <p:cNvPr id="2" name="Tytuł 1"/>
          <p:cNvSpPr>
            <a:spLocks noGrp="1"/>
          </p:cNvSpPr>
          <p:nvPr>
            <p:ph type="title"/>
          </p:nvPr>
        </p:nvSpPr>
        <p:spPr/>
        <p:txBody>
          <a:bodyPr>
            <a:normAutofit fontScale="90000"/>
          </a:bodyPr>
          <a:lstStyle/>
          <a:p>
            <a:pPr algn="ctr"/>
            <a:r>
              <a:rPr lang="pl-PL" dirty="0" smtClean="0">
                <a:solidFill>
                  <a:srgbClr val="FFFF00"/>
                </a:solidFill>
              </a:rPr>
              <a:t>Najważniejsze zasady </a:t>
            </a:r>
            <a:br>
              <a:rPr lang="pl-PL" dirty="0" smtClean="0">
                <a:solidFill>
                  <a:srgbClr val="FFFF00"/>
                </a:solidFill>
              </a:rPr>
            </a:br>
            <a:r>
              <a:rPr lang="pl-PL" dirty="0" smtClean="0">
                <a:solidFill>
                  <a:srgbClr val="FFFF00"/>
                </a:solidFill>
              </a:rPr>
              <a:t>zdrowego trybu życia</a:t>
            </a:r>
            <a:endParaRPr lang="pl-PL" dirty="0"/>
          </a:p>
        </p:txBody>
      </p:sp>
      <p:pic>
        <p:nvPicPr>
          <p:cNvPr id="9218" name="Picture 2" descr="C:\Users\admin\Desktop\regularne-jedzenie-1024x669.jpg"/>
          <p:cNvPicPr>
            <a:picLocks noChangeAspect="1" noChangeArrowheads="1"/>
          </p:cNvPicPr>
          <p:nvPr/>
        </p:nvPicPr>
        <p:blipFill>
          <a:blip r:embed="rId2"/>
          <a:srcRect/>
          <a:stretch>
            <a:fillRect/>
          </a:stretch>
        </p:blipFill>
        <p:spPr bwMode="auto">
          <a:xfrm>
            <a:off x="5579352" y="3000372"/>
            <a:ext cx="3278928" cy="2328857"/>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None/>
            </a:pPr>
            <a:r>
              <a:rPr lang="pl-PL" b="1" dirty="0" smtClean="0">
                <a:solidFill>
                  <a:srgbClr val="FFC000"/>
                </a:solidFill>
              </a:rPr>
              <a:t>3. </a:t>
            </a:r>
            <a:r>
              <a:rPr lang="pl-PL" b="1" dirty="0" smtClean="0">
                <a:solidFill>
                  <a:srgbClr val="FFC000"/>
                </a:solidFill>
              </a:rPr>
              <a:t>Urozmaicaj posiłki!</a:t>
            </a:r>
            <a:endParaRPr lang="pl-PL" b="1" dirty="0" smtClean="0">
              <a:solidFill>
                <a:srgbClr val="FFC000"/>
              </a:solidFill>
            </a:endParaRPr>
          </a:p>
          <a:p>
            <a:pPr algn="ctr">
              <a:buNone/>
            </a:pPr>
            <a:r>
              <a:rPr lang="pl-PL" dirty="0" smtClean="0"/>
              <a:t>Zadbaj, aby każdy Twój posiłek zawierał różnorodne produkty. Staraj się nie jeść chleba z szynką na śniadanie, drugie śniadanie i kolację. Przygotowuj różnego rodzaju pasty, twarożki i sałatki. Jedz surowe warzywa jak najczęściej, najlepiej 5 razy dziennie </a:t>
            </a:r>
            <a:r>
              <a:rPr lang="pl-PL" dirty="0" smtClean="0"/>
              <a:t>               i </a:t>
            </a:r>
            <a:r>
              <a:rPr lang="pl-PL" dirty="0" smtClean="0"/>
              <a:t>pamiętaj, aby Twój talerz był zawsze kolorowy. Jedzenie różnokolorowych produktów zapewnia dostarczenie składników odżywczych i </a:t>
            </a:r>
            <a:r>
              <a:rPr lang="pl-PL" dirty="0" smtClean="0"/>
              <a:t>witamin                       </a:t>
            </a:r>
            <a:r>
              <a:rPr lang="pl-PL" dirty="0" smtClean="0"/>
              <a:t>z różnych grup.</a:t>
            </a:r>
            <a:endParaRPr lang="pl-PL" dirty="0"/>
          </a:p>
        </p:txBody>
      </p:sp>
      <p:sp>
        <p:nvSpPr>
          <p:cNvPr id="2" name="Tytuł 1"/>
          <p:cNvSpPr>
            <a:spLocks noGrp="1"/>
          </p:cNvSpPr>
          <p:nvPr>
            <p:ph type="title"/>
          </p:nvPr>
        </p:nvSpPr>
        <p:spPr/>
        <p:txBody>
          <a:bodyPr>
            <a:normAutofit fontScale="90000"/>
          </a:bodyPr>
          <a:lstStyle/>
          <a:p>
            <a:r>
              <a:rPr lang="pl-PL" dirty="0" smtClean="0">
                <a:solidFill>
                  <a:srgbClr val="FFFF00"/>
                </a:solidFill>
              </a:rPr>
              <a:t>Najważniejsze zasady </a:t>
            </a:r>
            <a:br>
              <a:rPr lang="pl-PL" dirty="0" smtClean="0">
                <a:solidFill>
                  <a:srgbClr val="FFFF00"/>
                </a:solidFill>
              </a:rPr>
            </a:br>
            <a:r>
              <a:rPr lang="pl-PL" dirty="0" smtClean="0">
                <a:solidFill>
                  <a:srgbClr val="FFFF00"/>
                </a:solidFill>
              </a:rPr>
              <a:t>zdrowego trybu życia</a:t>
            </a:r>
            <a:endParaRPr lang="pl-PL" dirty="0"/>
          </a:p>
        </p:txBody>
      </p:sp>
      <p:pic>
        <p:nvPicPr>
          <p:cNvPr id="10242" name="Picture 2" descr="C:\Users\admin\Desktop\unnamed.jpg"/>
          <p:cNvPicPr>
            <a:picLocks noChangeAspect="1" noChangeArrowheads="1"/>
          </p:cNvPicPr>
          <p:nvPr/>
        </p:nvPicPr>
        <p:blipFill>
          <a:blip r:embed="rId2"/>
          <a:srcRect/>
          <a:stretch>
            <a:fillRect/>
          </a:stretch>
        </p:blipFill>
        <p:spPr bwMode="auto">
          <a:xfrm>
            <a:off x="6072198" y="328578"/>
            <a:ext cx="2286016" cy="171451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None/>
            </a:pPr>
            <a:r>
              <a:rPr lang="pl-PL" b="1" dirty="0" smtClean="0">
                <a:solidFill>
                  <a:srgbClr val="FFC000"/>
                </a:solidFill>
              </a:rPr>
              <a:t>4. Unikaj produktów wysoko przetworzonych </a:t>
            </a:r>
            <a:r>
              <a:rPr lang="pl-PL" b="1" dirty="0" smtClean="0">
                <a:solidFill>
                  <a:srgbClr val="FFC000"/>
                </a:solidFill>
              </a:rPr>
              <a:t>                    i </a:t>
            </a:r>
            <a:r>
              <a:rPr lang="pl-PL" b="1" dirty="0" smtClean="0">
                <a:solidFill>
                  <a:srgbClr val="FFC000"/>
                </a:solidFill>
              </a:rPr>
              <a:t>sklepowych </a:t>
            </a:r>
            <a:r>
              <a:rPr lang="pl-PL" b="1" dirty="0" smtClean="0">
                <a:solidFill>
                  <a:srgbClr val="FFC000"/>
                </a:solidFill>
              </a:rPr>
              <a:t>słodyczy!</a:t>
            </a:r>
            <a:endParaRPr lang="pl-PL" b="1" dirty="0" smtClean="0">
              <a:solidFill>
                <a:srgbClr val="FFC000"/>
              </a:solidFill>
            </a:endParaRPr>
          </a:p>
          <a:p>
            <a:pPr algn="ctr">
              <a:buNone/>
            </a:pPr>
            <a:endParaRPr lang="pl-PL" dirty="0" smtClean="0"/>
          </a:p>
          <a:p>
            <a:pPr algn="ctr">
              <a:buNone/>
            </a:pPr>
            <a:r>
              <a:rPr lang="pl-PL" dirty="0" smtClean="0"/>
              <a:t>Im </a:t>
            </a:r>
            <a:r>
              <a:rPr lang="pl-PL" dirty="0" smtClean="0"/>
              <a:t>bardziej przetworzony produkt, tym mniej wartości odżywczych. Słodycze sklepowe to źródło pustych kalorii, łatwo przyswajalnego cukru i tłuszczów trans powodujących miażdżycę. Z kolei słone przekąski, zupki chińskie i dania gotowe zasypują nas </a:t>
            </a:r>
            <a:r>
              <a:rPr lang="pl-PL" dirty="0" smtClean="0"/>
              <a:t>solą                     i glutaminianem sodu</a:t>
            </a:r>
            <a:r>
              <a:rPr lang="pl-PL" dirty="0" smtClean="0"/>
              <a:t>.</a:t>
            </a:r>
            <a:endParaRPr lang="pl-PL" dirty="0"/>
          </a:p>
        </p:txBody>
      </p:sp>
      <p:sp>
        <p:nvSpPr>
          <p:cNvPr id="2" name="Tytuł 1"/>
          <p:cNvSpPr>
            <a:spLocks noGrp="1"/>
          </p:cNvSpPr>
          <p:nvPr>
            <p:ph type="title"/>
          </p:nvPr>
        </p:nvSpPr>
        <p:spPr/>
        <p:txBody>
          <a:bodyPr>
            <a:normAutofit fontScale="90000"/>
          </a:bodyPr>
          <a:lstStyle/>
          <a:p>
            <a:pPr algn="ctr"/>
            <a:r>
              <a:rPr lang="pl-PL" dirty="0" smtClean="0">
                <a:solidFill>
                  <a:srgbClr val="FFFF00"/>
                </a:solidFill>
              </a:rPr>
              <a:t>Najważniejsze zasady </a:t>
            </a:r>
            <a:br>
              <a:rPr lang="pl-PL" dirty="0" smtClean="0">
                <a:solidFill>
                  <a:srgbClr val="FFFF00"/>
                </a:solidFill>
              </a:rPr>
            </a:br>
            <a:r>
              <a:rPr lang="pl-PL" dirty="0" smtClean="0">
                <a:solidFill>
                  <a:srgbClr val="FFFF00"/>
                </a:solidFill>
              </a:rPr>
              <a:t>zdrowego trybu życia</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None/>
            </a:pPr>
            <a:r>
              <a:rPr lang="pl-PL" b="1" dirty="0" smtClean="0">
                <a:solidFill>
                  <a:srgbClr val="FFC000"/>
                </a:solidFill>
              </a:rPr>
              <a:t>5. Pij odpowiednią ilość </a:t>
            </a:r>
            <a:r>
              <a:rPr lang="pl-PL" b="1" dirty="0" smtClean="0">
                <a:solidFill>
                  <a:srgbClr val="FFC000"/>
                </a:solidFill>
              </a:rPr>
              <a:t>wody!</a:t>
            </a:r>
          </a:p>
          <a:p>
            <a:pPr>
              <a:buNone/>
            </a:pPr>
            <a:endParaRPr lang="pl-PL" b="1" dirty="0" smtClean="0">
              <a:solidFill>
                <a:srgbClr val="FF0000"/>
              </a:solidFill>
            </a:endParaRPr>
          </a:p>
          <a:p>
            <a:pPr algn="ctr">
              <a:buNone/>
            </a:pPr>
            <a:r>
              <a:rPr lang="pl-PL" dirty="0" smtClean="0"/>
              <a:t>Aby zrekompensować codzienne straty wody z organizmu, powinniśmy wypijać jej co najmniej 1,5 – 2 litry dziennie. Odpowiednie nawodnienie komórek umożliwia prawidłowe funkcjonowanie organizmu, gdyż wszystkie procesy w nim zachodzą w środowisku wodnym. Odpowiednie nawodnienie zapobiega też powstawaniu obrzęków. Składamy się w 70% z wody! Nie zapominajmy o tym.</a:t>
            </a:r>
            <a:endParaRPr lang="pl-PL" dirty="0"/>
          </a:p>
        </p:txBody>
      </p:sp>
      <p:sp>
        <p:nvSpPr>
          <p:cNvPr id="2" name="Tytuł 1"/>
          <p:cNvSpPr>
            <a:spLocks noGrp="1"/>
          </p:cNvSpPr>
          <p:nvPr>
            <p:ph type="title"/>
          </p:nvPr>
        </p:nvSpPr>
        <p:spPr/>
        <p:txBody>
          <a:bodyPr>
            <a:normAutofit fontScale="90000"/>
          </a:bodyPr>
          <a:lstStyle/>
          <a:p>
            <a:r>
              <a:rPr lang="pl-PL" dirty="0" smtClean="0">
                <a:solidFill>
                  <a:srgbClr val="FFFF00"/>
                </a:solidFill>
              </a:rPr>
              <a:t>Najważniejsze zasady </a:t>
            </a:r>
            <a:br>
              <a:rPr lang="pl-PL" dirty="0" smtClean="0">
                <a:solidFill>
                  <a:srgbClr val="FFFF00"/>
                </a:solidFill>
              </a:rPr>
            </a:br>
            <a:r>
              <a:rPr lang="pl-PL" dirty="0" smtClean="0">
                <a:solidFill>
                  <a:srgbClr val="FFFF00"/>
                </a:solidFill>
              </a:rPr>
              <a:t>zdrowego trybu życia</a:t>
            </a:r>
            <a:endParaRPr lang="pl-PL" dirty="0"/>
          </a:p>
        </p:txBody>
      </p:sp>
      <p:pic>
        <p:nvPicPr>
          <p:cNvPr id="11267" name="Picture 3" descr="C:\Users\admin\Desktop\pobrane (3).jpg"/>
          <p:cNvPicPr>
            <a:picLocks noChangeAspect="1" noChangeArrowheads="1"/>
          </p:cNvPicPr>
          <p:nvPr/>
        </p:nvPicPr>
        <p:blipFill>
          <a:blip r:embed="rId2"/>
          <a:srcRect/>
          <a:stretch>
            <a:fillRect/>
          </a:stretch>
        </p:blipFill>
        <p:spPr bwMode="auto">
          <a:xfrm>
            <a:off x="5786446" y="428604"/>
            <a:ext cx="2619375" cy="17430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lnSpc>
                <a:spcPct val="150000"/>
              </a:lnSpc>
              <a:buNone/>
            </a:pPr>
            <a:r>
              <a:rPr lang="pl-PL" sz="2400" dirty="0" smtClean="0">
                <a:solidFill>
                  <a:srgbClr val="FF0000"/>
                </a:solidFill>
              </a:rPr>
              <a:t>Zdrowie </a:t>
            </a:r>
            <a:endParaRPr lang="pl-PL" sz="2400" dirty="0" smtClean="0">
              <a:solidFill>
                <a:srgbClr val="FF0000"/>
              </a:solidFill>
            </a:endParaRPr>
          </a:p>
          <a:p>
            <a:pPr algn="ctr">
              <a:lnSpc>
                <a:spcPct val="150000"/>
              </a:lnSpc>
              <a:buNone/>
            </a:pPr>
            <a:r>
              <a:rPr lang="pl-PL" sz="2400" i="1" dirty="0" smtClean="0"/>
              <a:t>według </a:t>
            </a:r>
            <a:r>
              <a:rPr lang="pl-PL" sz="2400" i="1" dirty="0" smtClean="0"/>
              <a:t>definicji Światowej Organizacji Zdrowia </a:t>
            </a:r>
            <a:r>
              <a:rPr lang="pl-PL" sz="2400" dirty="0" smtClean="0"/>
              <a:t>– </a:t>
            </a:r>
            <a:endParaRPr lang="pl-PL" sz="2400" dirty="0" smtClean="0"/>
          </a:p>
          <a:p>
            <a:pPr algn="ctr">
              <a:lnSpc>
                <a:spcPct val="150000"/>
              </a:lnSpc>
              <a:buNone/>
            </a:pPr>
            <a:r>
              <a:rPr lang="pl-PL" sz="2400" dirty="0" smtClean="0"/>
              <a:t>to </a:t>
            </a:r>
            <a:r>
              <a:rPr lang="pl-PL" sz="2400" dirty="0" smtClean="0"/>
              <a:t>stan pełnego fizycznego, umysłowego i społecznego dobrostanu. </a:t>
            </a:r>
            <a:endParaRPr lang="pl-PL" sz="2400" dirty="0" smtClean="0"/>
          </a:p>
          <a:p>
            <a:pPr algn="ctr">
              <a:lnSpc>
                <a:spcPct val="150000"/>
              </a:lnSpc>
              <a:buNone/>
            </a:pPr>
            <a:r>
              <a:rPr lang="pl-PL" sz="2400" dirty="0" smtClean="0"/>
              <a:t>W </a:t>
            </a:r>
            <a:r>
              <a:rPr lang="pl-PL" sz="2400" dirty="0" smtClean="0"/>
              <a:t>ostatnich latach definicja ta została uzupełniona </a:t>
            </a:r>
            <a:r>
              <a:rPr lang="pl-PL" sz="2400" dirty="0" smtClean="0"/>
              <a:t>                   o </a:t>
            </a:r>
            <a:r>
              <a:rPr lang="pl-PL" sz="2400" dirty="0" smtClean="0"/>
              <a:t>sprawność do prowadzenia produktywnego życia </a:t>
            </a:r>
            <a:r>
              <a:rPr lang="pl-PL" sz="2400" dirty="0" smtClean="0"/>
              <a:t>społecznego  i </a:t>
            </a:r>
            <a:r>
              <a:rPr lang="pl-PL" sz="2400" dirty="0" smtClean="0"/>
              <a:t>ekonomicznego, a także wymiar duchowy. </a:t>
            </a:r>
            <a:endParaRPr lang="pl-PL" sz="2400" dirty="0" smtClean="0"/>
          </a:p>
        </p:txBody>
      </p:sp>
      <p:sp>
        <p:nvSpPr>
          <p:cNvPr id="2" name="Tytuł 1"/>
          <p:cNvSpPr>
            <a:spLocks noGrp="1"/>
          </p:cNvSpPr>
          <p:nvPr>
            <p:ph type="title"/>
          </p:nvPr>
        </p:nvSpPr>
        <p:spPr/>
        <p:txBody>
          <a:bodyPr/>
          <a:lstStyle/>
          <a:p>
            <a:r>
              <a:rPr lang="pl-PL" dirty="0" smtClean="0">
                <a:solidFill>
                  <a:srgbClr val="FFC000"/>
                </a:solidFill>
              </a:rPr>
              <a:t>Definicja zdrowia</a:t>
            </a:r>
            <a:endParaRPr lang="pl-PL" dirty="0">
              <a:solidFill>
                <a:srgbClr val="FFC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None/>
            </a:pPr>
            <a:r>
              <a:rPr lang="pl-PL" b="1" dirty="0" smtClean="0">
                <a:solidFill>
                  <a:srgbClr val="FFC000"/>
                </a:solidFill>
              </a:rPr>
              <a:t>6. Wprowadź aktywność fizyczną</a:t>
            </a:r>
          </a:p>
          <a:p>
            <a:pPr algn="ctr">
              <a:buNone/>
            </a:pPr>
            <a:r>
              <a:rPr lang="pl-PL" dirty="0" smtClean="0"/>
              <a:t>Regularne umiarkowane ćwiczenia fizyczne poprawiają wydolność organizmu, dotleniają mózg i komórki ciała i przyczyniają się do polepszenia stanu psychicznego. W końcu wysiłek to relaks dla umysłu. Jeśli nie masz czasu na aerobic, wyjdź na spacer, pojedź do </a:t>
            </a:r>
            <a:r>
              <a:rPr lang="pl-PL" dirty="0" smtClean="0"/>
              <a:t>szkoły </a:t>
            </a:r>
            <a:r>
              <a:rPr lang="pl-PL" dirty="0" smtClean="0"/>
              <a:t>na rowerze, a w weekend wybierz się na basen, zamiast siedzieć na kanapie. Ćwiczenia fizyczne nie muszą być katorżniczą pracą.</a:t>
            </a:r>
            <a:endParaRPr lang="pl-PL" dirty="0"/>
          </a:p>
        </p:txBody>
      </p:sp>
      <p:sp>
        <p:nvSpPr>
          <p:cNvPr id="2" name="Tytuł 1"/>
          <p:cNvSpPr>
            <a:spLocks noGrp="1"/>
          </p:cNvSpPr>
          <p:nvPr>
            <p:ph type="title"/>
          </p:nvPr>
        </p:nvSpPr>
        <p:spPr/>
        <p:txBody>
          <a:bodyPr>
            <a:normAutofit fontScale="90000"/>
          </a:bodyPr>
          <a:lstStyle/>
          <a:p>
            <a:r>
              <a:rPr lang="pl-PL" dirty="0" smtClean="0">
                <a:solidFill>
                  <a:srgbClr val="FFFF00"/>
                </a:solidFill>
              </a:rPr>
              <a:t>Najważniejsze zasady </a:t>
            </a:r>
            <a:br>
              <a:rPr lang="pl-PL" dirty="0" smtClean="0">
                <a:solidFill>
                  <a:srgbClr val="FFFF00"/>
                </a:solidFill>
              </a:rPr>
            </a:br>
            <a:r>
              <a:rPr lang="pl-PL" dirty="0" smtClean="0">
                <a:solidFill>
                  <a:srgbClr val="FFFF00"/>
                </a:solidFill>
              </a:rPr>
              <a:t>zdrowego trybu życia</a:t>
            </a:r>
            <a:endParaRPr lang="pl-PL" dirty="0"/>
          </a:p>
        </p:txBody>
      </p:sp>
      <p:pic>
        <p:nvPicPr>
          <p:cNvPr id="12291" name="Picture 3" descr="C:\Users\admin\Desktop\0009SOVY83SO3DO8-C123-F4.jpg"/>
          <p:cNvPicPr>
            <a:picLocks noChangeAspect="1" noChangeArrowheads="1"/>
          </p:cNvPicPr>
          <p:nvPr/>
        </p:nvPicPr>
        <p:blipFill>
          <a:blip r:embed="rId2" cstate="print"/>
          <a:srcRect/>
          <a:stretch>
            <a:fillRect/>
          </a:stretch>
        </p:blipFill>
        <p:spPr bwMode="auto">
          <a:xfrm>
            <a:off x="5786446" y="285728"/>
            <a:ext cx="2714062" cy="1533519"/>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buNone/>
            </a:pPr>
            <a:r>
              <a:rPr lang="pl-PL" b="1" dirty="0" smtClean="0">
                <a:solidFill>
                  <a:srgbClr val="FFC000"/>
                </a:solidFill>
              </a:rPr>
              <a:t>7. Zadbaj o </a:t>
            </a:r>
            <a:r>
              <a:rPr lang="pl-PL" b="1" dirty="0" smtClean="0">
                <a:solidFill>
                  <a:srgbClr val="FFC000"/>
                </a:solidFill>
              </a:rPr>
              <a:t>relaks!</a:t>
            </a:r>
            <a:endParaRPr lang="pl-PL" b="1" dirty="0" smtClean="0">
              <a:solidFill>
                <a:srgbClr val="FFC000"/>
              </a:solidFill>
            </a:endParaRPr>
          </a:p>
          <a:p>
            <a:pPr algn="ctr">
              <a:buNone/>
            </a:pPr>
            <a:r>
              <a:rPr lang="pl-PL" dirty="0" smtClean="0"/>
              <a:t>Znajdź czas tylko dla siebie. Poczytaj książkę, posłuchaj ulubionej muzyki, umów się z </a:t>
            </a:r>
            <a:r>
              <a:rPr lang="pl-PL" dirty="0" smtClean="0"/>
              <a:t>kolegą/koleżanką.</a:t>
            </a:r>
          </a:p>
          <a:p>
            <a:pPr algn="ctr">
              <a:buNone/>
            </a:pPr>
            <a:r>
              <a:rPr lang="pl-PL" dirty="0" smtClean="0"/>
              <a:t> </a:t>
            </a:r>
            <a:r>
              <a:rPr lang="pl-PL" dirty="0" smtClean="0"/>
              <a:t>Tylko nie rozmawiajcie ciągle o problemach! Takie proste rzeczy naprawdę pomagają utrzymać równowagę psychiczną.</a:t>
            </a:r>
            <a:endParaRPr lang="pl-PL" dirty="0"/>
          </a:p>
        </p:txBody>
      </p:sp>
      <p:sp>
        <p:nvSpPr>
          <p:cNvPr id="2" name="Tytuł 1"/>
          <p:cNvSpPr>
            <a:spLocks noGrp="1"/>
          </p:cNvSpPr>
          <p:nvPr>
            <p:ph type="title"/>
          </p:nvPr>
        </p:nvSpPr>
        <p:spPr/>
        <p:txBody>
          <a:bodyPr>
            <a:normAutofit fontScale="90000"/>
          </a:bodyPr>
          <a:lstStyle/>
          <a:p>
            <a:pPr algn="ctr"/>
            <a:r>
              <a:rPr lang="pl-PL" dirty="0" smtClean="0">
                <a:solidFill>
                  <a:srgbClr val="FFFF00"/>
                </a:solidFill>
              </a:rPr>
              <a:t>Najważniejsze zasady </a:t>
            </a:r>
            <a:br>
              <a:rPr lang="pl-PL" dirty="0" smtClean="0">
                <a:solidFill>
                  <a:srgbClr val="FFFF00"/>
                </a:solidFill>
              </a:rPr>
            </a:br>
            <a:r>
              <a:rPr lang="pl-PL" dirty="0" smtClean="0">
                <a:solidFill>
                  <a:srgbClr val="FFFF00"/>
                </a:solidFill>
              </a:rPr>
              <a:t>zdrowego trybu życia</a:t>
            </a:r>
            <a:endParaRPr lang="pl-PL" dirty="0"/>
          </a:p>
        </p:txBody>
      </p:sp>
      <p:pic>
        <p:nvPicPr>
          <p:cNvPr id="13314" name="Picture 2" descr="C:\Users\admin\Desktop\pobrane (4).jpg"/>
          <p:cNvPicPr>
            <a:picLocks noChangeAspect="1" noChangeArrowheads="1"/>
          </p:cNvPicPr>
          <p:nvPr/>
        </p:nvPicPr>
        <p:blipFill>
          <a:blip r:embed="rId2"/>
          <a:srcRect/>
          <a:stretch>
            <a:fillRect/>
          </a:stretch>
        </p:blipFill>
        <p:spPr bwMode="auto">
          <a:xfrm>
            <a:off x="2571736" y="4214818"/>
            <a:ext cx="4357718" cy="2151623"/>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None/>
            </a:pPr>
            <a:r>
              <a:rPr lang="pl-PL" b="1" dirty="0" smtClean="0">
                <a:solidFill>
                  <a:srgbClr val="FFC000"/>
                </a:solidFill>
              </a:rPr>
              <a:t>8. Pracuj nad poczuciem własnej </a:t>
            </a:r>
            <a:r>
              <a:rPr lang="pl-PL" b="1" dirty="0" smtClean="0">
                <a:solidFill>
                  <a:srgbClr val="FFC000"/>
                </a:solidFill>
              </a:rPr>
              <a:t>wartości!</a:t>
            </a:r>
            <a:endParaRPr lang="pl-PL" b="1" dirty="0" smtClean="0">
              <a:solidFill>
                <a:srgbClr val="FFC000"/>
              </a:solidFill>
            </a:endParaRPr>
          </a:p>
        </p:txBody>
      </p:sp>
      <p:sp>
        <p:nvSpPr>
          <p:cNvPr id="2" name="Tytuł 1"/>
          <p:cNvSpPr>
            <a:spLocks noGrp="1"/>
          </p:cNvSpPr>
          <p:nvPr>
            <p:ph type="title"/>
          </p:nvPr>
        </p:nvSpPr>
        <p:spPr/>
        <p:txBody>
          <a:bodyPr>
            <a:normAutofit fontScale="90000"/>
          </a:bodyPr>
          <a:lstStyle/>
          <a:p>
            <a:pPr algn="ctr"/>
            <a:r>
              <a:rPr lang="pl-PL" dirty="0" smtClean="0">
                <a:solidFill>
                  <a:srgbClr val="FFFF00"/>
                </a:solidFill>
              </a:rPr>
              <a:t>Najważniejsze zasady </a:t>
            </a:r>
            <a:br>
              <a:rPr lang="pl-PL" dirty="0" smtClean="0">
                <a:solidFill>
                  <a:srgbClr val="FFFF00"/>
                </a:solidFill>
              </a:rPr>
            </a:br>
            <a:r>
              <a:rPr lang="pl-PL" dirty="0" smtClean="0">
                <a:solidFill>
                  <a:srgbClr val="FFFF00"/>
                </a:solidFill>
              </a:rPr>
              <a:t>zdrowego trybu życia</a:t>
            </a:r>
            <a:endParaRPr lang="pl-PL" dirty="0"/>
          </a:p>
        </p:txBody>
      </p:sp>
      <p:pic>
        <p:nvPicPr>
          <p:cNvPr id="14338" name="Picture 2" descr="C:\Users\admin\Desktop\SAMOOCENA-1.jpg"/>
          <p:cNvPicPr>
            <a:picLocks noChangeAspect="1" noChangeArrowheads="1"/>
          </p:cNvPicPr>
          <p:nvPr/>
        </p:nvPicPr>
        <p:blipFill>
          <a:blip r:embed="rId2"/>
          <a:srcRect/>
          <a:stretch>
            <a:fillRect/>
          </a:stretch>
        </p:blipFill>
        <p:spPr bwMode="auto">
          <a:xfrm>
            <a:off x="2071670" y="2214554"/>
            <a:ext cx="4572032" cy="3767354"/>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buNone/>
            </a:pPr>
            <a:r>
              <a:rPr lang="pl-PL" b="1" dirty="0" smtClean="0">
                <a:solidFill>
                  <a:srgbClr val="FFC000"/>
                </a:solidFill>
              </a:rPr>
              <a:t>9. Wysypiaj </a:t>
            </a:r>
            <a:r>
              <a:rPr lang="pl-PL" b="1" dirty="0" smtClean="0">
                <a:solidFill>
                  <a:srgbClr val="FFC000"/>
                </a:solidFill>
              </a:rPr>
              <a:t>się!</a:t>
            </a:r>
            <a:endParaRPr lang="pl-PL" b="1" dirty="0" smtClean="0">
              <a:solidFill>
                <a:srgbClr val="FFC000"/>
              </a:solidFill>
            </a:endParaRPr>
          </a:p>
          <a:p>
            <a:pPr algn="ctr">
              <a:buNone/>
            </a:pPr>
            <a:r>
              <a:rPr lang="pl-PL" dirty="0" smtClean="0"/>
              <a:t>Nie pozwól, aby życie w biegu tobą zawładnęło </a:t>
            </a:r>
            <a:r>
              <a:rPr lang="pl-PL" dirty="0" smtClean="0"/>
              <a:t>                    i </a:t>
            </a:r>
            <a:r>
              <a:rPr lang="pl-PL" dirty="0" smtClean="0"/>
              <a:t>wygospodaruj odpowiednią ilość godzin na sen</a:t>
            </a:r>
            <a:r>
              <a:rPr lang="pl-PL" dirty="0" smtClean="0"/>
              <a:t>.               </a:t>
            </a:r>
            <a:r>
              <a:rPr lang="pl-PL" dirty="0" smtClean="0"/>
              <a:t>Nie tylko będziesz fizycznie </a:t>
            </a:r>
            <a:r>
              <a:rPr lang="pl-PL" dirty="0" smtClean="0"/>
              <a:t>zdrowszy, </a:t>
            </a:r>
            <a:r>
              <a:rPr lang="pl-PL" dirty="0" smtClean="0"/>
              <a:t>ale również </a:t>
            </a:r>
            <a:r>
              <a:rPr lang="pl-PL" dirty="0" smtClean="0"/>
              <a:t>radośniejszy, </a:t>
            </a:r>
            <a:r>
              <a:rPr lang="pl-PL" dirty="0" smtClean="0"/>
              <a:t>bardziej </a:t>
            </a:r>
            <a:r>
              <a:rPr lang="pl-PL" dirty="0" smtClean="0"/>
              <a:t>skoncentrowany </a:t>
            </a:r>
            <a:r>
              <a:rPr lang="pl-PL" dirty="0" smtClean="0"/>
              <a:t>i </a:t>
            </a:r>
            <a:r>
              <a:rPr lang="pl-PL" dirty="0" smtClean="0"/>
              <a:t>efektywny                </a:t>
            </a:r>
            <a:r>
              <a:rPr lang="pl-PL" dirty="0" smtClean="0"/>
              <a:t>w </a:t>
            </a:r>
            <a:r>
              <a:rPr lang="pl-PL" dirty="0" smtClean="0"/>
              <a:t> szkole i w pracy</a:t>
            </a:r>
            <a:r>
              <a:rPr lang="pl-PL" dirty="0" smtClean="0"/>
              <a:t>.</a:t>
            </a:r>
            <a:endParaRPr lang="pl-PL" dirty="0"/>
          </a:p>
        </p:txBody>
      </p:sp>
      <p:sp>
        <p:nvSpPr>
          <p:cNvPr id="2" name="Tytuł 1"/>
          <p:cNvSpPr>
            <a:spLocks noGrp="1"/>
          </p:cNvSpPr>
          <p:nvPr>
            <p:ph type="title"/>
          </p:nvPr>
        </p:nvSpPr>
        <p:spPr/>
        <p:txBody>
          <a:bodyPr>
            <a:normAutofit fontScale="90000"/>
          </a:bodyPr>
          <a:lstStyle/>
          <a:p>
            <a:pPr algn="ctr"/>
            <a:r>
              <a:rPr lang="pl-PL" dirty="0" smtClean="0">
                <a:solidFill>
                  <a:srgbClr val="FFFF00"/>
                </a:solidFill>
              </a:rPr>
              <a:t>Najważniejsze zasady </a:t>
            </a:r>
            <a:br>
              <a:rPr lang="pl-PL" dirty="0" smtClean="0">
                <a:solidFill>
                  <a:srgbClr val="FFFF00"/>
                </a:solidFill>
              </a:rPr>
            </a:br>
            <a:r>
              <a:rPr lang="pl-PL" dirty="0" smtClean="0">
                <a:solidFill>
                  <a:srgbClr val="FFFF00"/>
                </a:solidFill>
              </a:rPr>
              <a:t>zdrowego trybu życia</a:t>
            </a:r>
            <a:endParaRPr lang="pl-PL" dirty="0"/>
          </a:p>
        </p:txBody>
      </p:sp>
      <p:pic>
        <p:nvPicPr>
          <p:cNvPr id="15362" name="Picture 2" descr="C:\Users\admin\Desktop\pobrane (5).jpg"/>
          <p:cNvPicPr>
            <a:picLocks noChangeAspect="1" noChangeArrowheads="1"/>
          </p:cNvPicPr>
          <p:nvPr/>
        </p:nvPicPr>
        <p:blipFill>
          <a:blip r:embed="rId2"/>
          <a:srcRect/>
          <a:stretch>
            <a:fillRect/>
          </a:stretch>
        </p:blipFill>
        <p:spPr bwMode="auto">
          <a:xfrm>
            <a:off x="3000364" y="4071942"/>
            <a:ext cx="3429024" cy="228186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None/>
            </a:pPr>
            <a:r>
              <a:rPr lang="pl-PL" b="1" dirty="0" smtClean="0">
                <a:solidFill>
                  <a:srgbClr val="FFC000"/>
                </a:solidFill>
              </a:rPr>
              <a:t>10. Wprowadzaj zmiany małymi krokami</a:t>
            </a:r>
          </a:p>
          <a:p>
            <a:pPr algn="ctr">
              <a:buNone/>
            </a:pPr>
            <a:r>
              <a:rPr lang="pl-PL" dirty="0" smtClean="0"/>
              <a:t>Nie od razu Rzym zbudowano. I nie od razu uda ci się zmienić swój styl życia na zdrowy. Stawiaj sobie wyzwania, które pozwolą ci stopniowo eliminować zachowania, które ci nie służą. Od czego zacząć? Np. nie sól pomidora na kanapce, przygotuj zdrową sałatkę na kolację, 2 razy w tygodniu poświęć godzinę na </a:t>
            </a:r>
            <a:r>
              <a:rPr lang="pl-PL" dirty="0" smtClean="0"/>
              <a:t>prawdziwy odpoczynek. </a:t>
            </a:r>
            <a:r>
              <a:rPr lang="pl-PL" dirty="0" smtClean="0"/>
              <a:t>Z czasem zaniechanie kolejnych dotychczasowych nawyków będzie stanowiło coraz mniejszy problem.</a:t>
            </a:r>
            <a:endParaRPr lang="pl-PL" dirty="0"/>
          </a:p>
        </p:txBody>
      </p:sp>
      <p:sp>
        <p:nvSpPr>
          <p:cNvPr id="2" name="Tytuł 1"/>
          <p:cNvSpPr>
            <a:spLocks noGrp="1"/>
          </p:cNvSpPr>
          <p:nvPr>
            <p:ph type="title"/>
          </p:nvPr>
        </p:nvSpPr>
        <p:spPr/>
        <p:txBody>
          <a:bodyPr>
            <a:normAutofit fontScale="90000"/>
          </a:bodyPr>
          <a:lstStyle/>
          <a:p>
            <a:pPr algn="ctr"/>
            <a:r>
              <a:rPr lang="pl-PL" dirty="0" smtClean="0">
                <a:solidFill>
                  <a:srgbClr val="FFFF00"/>
                </a:solidFill>
              </a:rPr>
              <a:t>Najważniejsze zasady </a:t>
            </a:r>
            <a:br>
              <a:rPr lang="pl-PL" dirty="0" smtClean="0">
                <a:solidFill>
                  <a:srgbClr val="FFFF00"/>
                </a:solidFill>
              </a:rPr>
            </a:br>
            <a:r>
              <a:rPr lang="pl-PL" dirty="0" smtClean="0">
                <a:solidFill>
                  <a:srgbClr val="FFFF00"/>
                </a:solidFill>
              </a:rPr>
              <a:t>zdrowego trybu życia</a:t>
            </a: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Piramida_zywienia_i_stylu_zycia.png"/>
          <p:cNvPicPr>
            <a:picLocks noChangeAspect="1" noChangeArrowheads="1"/>
          </p:cNvPicPr>
          <p:nvPr/>
        </p:nvPicPr>
        <p:blipFill>
          <a:blip r:embed="rId2"/>
          <a:srcRect b="-818"/>
          <a:stretch>
            <a:fillRect/>
          </a:stretch>
        </p:blipFill>
        <p:spPr bwMode="auto">
          <a:xfrm>
            <a:off x="2214546" y="357166"/>
            <a:ext cx="4339247" cy="635798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46236"/>
            <a:ext cx="8472518" cy="4854597"/>
          </a:xfrm>
        </p:spPr>
        <p:txBody>
          <a:bodyPr>
            <a:normAutofit fontScale="92500"/>
          </a:bodyPr>
          <a:lstStyle/>
          <a:p>
            <a:pPr>
              <a:lnSpc>
                <a:spcPct val="160000"/>
              </a:lnSpc>
              <a:buNone/>
            </a:pPr>
            <a:r>
              <a:rPr lang="pl-PL" dirty="0" smtClean="0">
                <a:solidFill>
                  <a:srgbClr val="FFC000"/>
                </a:solidFill>
              </a:rPr>
              <a:t>1. zdrowie </a:t>
            </a:r>
            <a:r>
              <a:rPr lang="pl-PL" dirty="0" smtClean="0">
                <a:solidFill>
                  <a:srgbClr val="FFC000"/>
                </a:solidFill>
              </a:rPr>
              <a:t>fizyczne </a:t>
            </a:r>
            <a:r>
              <a:rPr lang="pl-PL" dirty="0" smtClean="0"/>
              <a:t>– prawidłowe funkcjonowanie organizmu, jego układów i narządów. Zdrowie fizyczne mówi również </a:t>
            </a:r>
            <a:r>
              <a:rPr lang="pl-PL" dirty="0" smtClean="0"/>
              <a:t>           o </a:t>
            </a:r>
            <a:r>
              <a:rPr lang="pl-PL" dirty="0" smtClean="0"/>
              <a:t>równowadze pomiędzy procesami anabolicznymi </a:t>
            </a:r>
            <a:r>
              <a:rPr lang="pl-PL" dirty="0" smtClean="0"/>
              <a:t>                      i </a:t>
            </a:r>
            <a:r>
              <a:rPr lang="pl-PL" dirty="0" smtClean="0"/>
              <a:t>katabolicznymi. Organizm uznajemy za zdrowy fizycznie wtedy, gdy nie przebiegają w nim procesy patologiczne (choroby), a jego elementy działają odpowiednio. Nie jest konieczne bycie bardzo wysportowanym, aby móc powiedzieć, że jest się zdrowym fizycznie;</a:t>
            </a:r>
          </a:p>
          <a:p>
            <a:pPr>
              <a:buNone/>
            </a:pPr>
            <a:endParaRPr lang="pl-PL" dirty="0" smtClean="0"/>
          </a:p>
          <a:p>
            <a:pPr algn="ctr">
              <a:lnSpc>
                <a:spcPct val="150000"/>
              </a:lnSpc>
              <a:buNone/>
            </a:pPr>
            <a:endParaRPr lang="pl-PL" dirty="0"/>
          </a:p>
        </p:txBody>
      </p:sp>
      <p:sp>
        <p:nvSpPr>
          <p:cNvPr id="2" name="Tytuł 1"/>
          <p:cNvSpPr>
            <a:spLocks noGrp="1"/>
          </p:cNvSpPr>
          <p:nvPr>
            <p:ph type="title"/>
          </p:nvPr>
        </p:nvSpPr>
        <p:spPr/>
        <p:txBody>
          <a:bodyPr/>
          <a:lstStyle/>
          <a:p>
            <a:pPr algn="ctr"/>
            <a:r>
              <a:rPr lang="pl-PL" dirty="0" smtClean="0">
                <a:solidFill>
                  <a:srgbClr val="FFC000"/>
                </a:solidFill>
              </a:rPr>
              <a:t>Rodzaje zdrowia</a:t>
            </a:r>
            <a:endParaRPr lang="pl-PL" dirty="0">
              <a:solidFill>
                <a:srgbClr val="FFC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pPr>
              <a:lnSpc>
                <a:spcPct val="170000"/>
              </a:lnSpc>
              <a:buNone/>
            </a:pPr>
            <a:r>
              <a:rPr lang="pl-PL" dirty="0" smtClean="0">
                <a:solidFill>
                  <a:srgbClr val="FFC000"/>
                </a:solidFill>
              </a:rPr>
              <a:t>2. zdrowie psychiczne</a:t>
            </a:r>
            <a:r>
              <a:rPr lang="pl-PL" dirty="0" smtClean="0"/>
              <a:t> – dzielimy je na dwa </a:t>
            </a:r>
            <a:r>
              <a:rPr lang="pl-PL" dirty="0" smtClean="0"/>
              <a:t>rodzaje:</a:t>
            </a:r>
            <a:endParaRPr lang="pl-PL" dirty="0" smtClean="0"/>
          </a:p>
          <a:p>
            <a:pPr lvl="1">
              <a:lnSpc>
                <a:spcPct val="170000"/>
              </a:lnSpc>
            </a:pPr>
            <a:r>
              <a:rPr lang="pl-PL" dirty="0" smtClean="0">
                <a:solidFill>
                  <a:srgbClr val="92D050"/>
                </a:solidFill>
              </a:rPr>
              <a:t>zdrowie emocjonalne</a:t>
            </a:r>
            <a:r>
              <a:rPr lang="pl-PL" dirty="0" smtClean="0"/>
              <a:t> – człowiek zdrowy emocjonalnie potrafi rozpoznawać i nazywać emocje. Potrafi je również wyrażać w odpowiedni sposób. Robi to zgodnie z zasadami i normami społecznymi.  Radzi sobie ze  stresem, napięciem, lękiem,  depresją, złością, agresją i innymi emocjami,</a:t>
            </a:r>
          </a:p>
          <a:p>
            <a:pPr lvl="1">
              <a:lnSpc>
                <a:spcPct val="170000"/>
              </a:lnSpc>
            </a:pPr>
            <a:r>
              <a:rPr lang="pl-PL" dirty="0" smtClean="0">
                <a:solidFill>
                  <a:srgbClr val="92D050"/>
                </a:solidFill>
              </a:rPr>
              <a:t>zdrowie umysłowe </a:t>
            </a:r>
            <a:r>
              <a:rPr lang="pl-PL" dirty="0" smtClean="0"/>
              <a:t>– mówi o poprawnym przebiegu procesów myślowych. Pokazuje zdolność do logicznego i jasnego myślenia. Zdrowie umysłowe wiąże się z poprawnością działania układu nerwowego, w szczególności ośrodkowego układu nerwowego;</a:t>
            </a:r>
          </a:p>
          <a:p>
            <a:pPr>
              <a:buNone/>
            </a:pPr>
            <a:endParaRPr lang="pl-PL" dirty="0"/>
          </a:p>
        </p:txBody>
      </p:sp>
      <p:sp>
        <p:nvSpPr>
          <p:cNvPr id="2" name="Tytuł 1"/>
          <p:cNvSpPr>
            <a:spLocks noGrp="1"/>
          </p:cNvSpPr>
          <p:nvPr>
            <p:ph type="title"/>
          </p:nvPr>
        </p:nvSpPr>
        <p:spPr/>
        <p:txBody>
          <a:bodyPr/>
          <a:lstStyle/>
          <a:p>
            <a:pPr algn="ctr"/>
            <a:r>
              <a:rPr lang="pl-PL" dirty="0" smtClean="0">
                <a:solidFill>
                  <a:srgbClr val="FFC000"/>
                </a:solidFill>
              </a:rPr>
              <a:t>Rodzaje zdrowia</a:t>
            </a:r>
            <a:endParaRPr lang="pl-PL" dirty="0">
              <a:solidFill>
                <a:srgbClr val="FFC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10000"/>
          </a:bodyPr>
          <a:lstStyle/>
          <a:p>
            <a:pPr>
              <a:lnSpc>
                <a:spcPct val="170000"/>
              </a:lnSpc>
              <a:buNone/>
            </a:pPr>
            <a:r>
              <a:rPr lang="pl-PL" dirty="0" smtClean="0">
                <a:solidFill>
                  <a:srgbClr val="FFC000"/>
                </a:solidFill>
              </a:rPr>
              <a:t>3. zdrowie społeczne </a:t>
            </a:r>
            <a:r>
              <a:rPr lang="pl-PL" dirty="0" smtClean="0"/>
              <a:t>– mówi o możliwości adaptacji w grupie. Wyraża zdolność człowieka do nawiązywania</a:t>
            </a:r>
            <a:r>
              <a:rPr lang="pl-PL" dirty="0" smtClean="0"/>
              <a:t>,;</a:t>
            </a:r>
            <a:endParaRPr lang="pl-PL" dirty="0" smtClean="0"/>
          </a:p>
          <a:p>
            <a:pPr>
              <a:lnSpc>
                <a:spcPct val="170000"/>
              </a:lnSpc>
              <a:buNone/>
            </a:pPr>
            <a:r>
              <a:rPr lang="pl-PL" dirty="0" smtClean="0">
                <a:solidFill>
                  <a:srgbClr val="FFC000"/>
                </a:solidFill>
              </a:rPr>
              <a:t>4. zdrowie duchowe </a:t>
            </a:r>
            <a:r>
              <a:rPr lang="pl-PL" dirty="0" smtClean="0"/>
              <a:t>– w zależności od wiary danego człowieka </a:t>
            </a:r>
            <a:r>
              <a:rPr lang="pl-PL" dirty="0" smtClean="0"/>
              <a:t>jest                  </a:t>
            </a:r>
            <a:r>
              <a:rPr lang="pl-PL" dirty="0" smtClean="0"/>
              <a:t>to sposób wyrażania swoich wierzeń i praktyk religijnych. Pokazuje sposób wyrażania osobistego zbioru zasad, zachowań </a:t>
            </a:r>
            <a:r>
              <a:rPr lang="pl-PL" dirty="0" smtClean="0"/>
              <a:t>                 i </a:t>
            </a:r>
            <a:r>
              <a:rPr lang="pl-PL" dirty="0" smtClean="0"/>
              <a:t>sposobów osiągania wewnętrznego spokoju i równowagi. Istnieje wiele sposobów osiągania zdrowia duchowego. Niektórzy nazywają zdrowie duchowe </a:t>
            </a:r>
            <a:r>
              <a:rPr lang="pl-PL" i="1" dirty="0" smtClean="0"/>
              <a:t>spokojem wewnętrznym.</a:t>
            </a:r>
          </a:p>
          <a:p>
            <a:pPr>
              <a:buNone/>
            </a:pPr>
            <a:endParaRPr lang="pl-PL" dirty="0"/>
          </a:p>
        </p:txBody>
      </p:sp>
      <p:sp>
        <p:nvSpPr>
          <p:cNvPr id="2" name="Tytuł 1"/>
          <p:cNvSpPr>
            <a:spLocks noGrp="1"/>
          </p:cNvSpPr>
          <p:nvPr>
            <p:ph type="title"/>
          </p:nvPr>
        </p:nvSpPr>
        <p:spPr/>
        <p:txBody>
          <a:bodyPr/>
          <a:lstStyle/>
          <a:p>
            <a:pPr algn="ctr"/>
            <a:r>
              <a:rPr lang="pl-PL" dirty="0" smtClean="0">
                <a:solidFill>
                  <a:srgbClr val="FFC000"/>
                </a:solidFill>
              </a:rPr>
              <a:t>Rodzaje zdrowia </a:t>
            </a:r>
            <a:endParaRPr lang="pl-PL" dirty="0">
              <a:solidFill>
                <a:srgbClr val="FFC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nSpc>
                <a:spcPct val="150000"/>
              </a:lnSpc>
              <a:buNone/>
            </a:pPr>
            <a:r>
              <a:rPr lang="pl-PL" dirty="0" smtClean="0"/>
              <a:t>Podstawowe czynniki wpływające na zdrowie to:</a:t>
            </a:r>
          </a:p>
          <a:p>
            <a:pPr marL="514350" indent="-514350">
              <a:lnSpc>
                <a:spcPct val="150000"/>
              </a:lnSpc>
              <a:buFont typeface="+mj-lt"/>
              <a:buAutoNum type="arabicPeriod"/>
            </a:pPr>
            <a:r>
              <a:rPr lang="pl-PL" dirty="0" smtClean="0"/>
              <a:t>c</a:t>
            </a:r>
            <a:r>
              <a:rPr lang="pl-PL" dirty="0" smtClean="0"/>
              <a:t>zynniki genetyczne = biologiczne,</a:t>
            </a:r>
            <a:endParaRPr lang="pl-PL" dirty="0" smtClean="0"/>
          </a:p>
          <a:p>
            <a:pPr marL="514350" indent="-514350">
              <a:lnSpc>
                <a:spcPct val="150000"/>
              </a:lnSpc>
              <a:buFont typeface="+mj-lt"/>
              <a:buAutoNum type="arabicPeriod"/>
            </a:pPr>
            <a:r>
              <a:rPr lang="pl-PL" dirty="0" smtClean="0"/>
              <a:t>warunki środowiskowe,</a:t>
            </a:r>
          </a:p>
          <a:p>
            <a:pPr marL="514350" indent="-514350">
              <a:lnSpc>
                <a:spcPct val="150000"/>
              </a:lnSpc>
              <a:buFont typeface="+mj-lt"/>
              <a:buAutoNum type="arabicPeriod"/>
            </a:pPr>
            <a:r>
              <a:rPr lang="pl-PL" dirty="0" smtClean="0"/>
              <a:t>styl życia,</a:t>
            </a:r>
          </a:p>
          <a:p>
            <a:pPr marL="514350" indent="-514350">
              <a:lnSpc>
                <a:spcPct val="150000"/>
              </a:lnSpc>
              <a:buFont typeface="+mj-lt"/>
              <a:buAutoNum type="arabicPeriod"/>
            </a:pPr>
            <a:r>
              <a:rPr lang="pl-PL" dirty="0" smtClean="0"/>
              <a:t>opieka zdrowotna.</a:t>
            </a:r>
          </a:p>
          <a:p>
            <a:pPr>
              <a:buNone/>
            </a:pPr>
            <a:endParaRPr lang="pl-PL" dirty="0"/>
          </a:p>
        </p:txBody>
      </p:sp>
      <p:sp>
        <p:nvSpPr>
          <p:cNvPr id="2" name="Tytuł 1"/>
          <p:cNvSpPr>
            <a:spLocks noGrp="1"/>
          </p:cNvSpPr>
          <p:nvPr>
            <p:ph type="title"/>
          </p:nvPr>
        </p:nvSpPr>
        <p:spPr/>
        <p:txBody>
          <a:bodyPr/>
          <a:lstStyle/>
          <a:p>
            <a:pPr algn="ctr"/>
            <a:r>
              <a:rPr lang="pl-PL" dirty="0" smtClean="0">
                <a:solidFill>
                  <a:srgbClr val="00B0F0"/>
                </a:solidFill>
              </a:rPr>
              <a:t>Co wpływa na zdrowie?</a:t>
            </a:r>
            <a:endParaRPr lang="pl-PL" dirty="0">
              <a:solidFill>
                <a:srgbClr val="00B0F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uwarunkowania_zdrowia.jpg"/>
          <p:cNvPicPr>
            <a:picLocks noGrp="1" noChangeAspect="1" noChangeArrowheads="1"/>
          </p:cNvPicPr>
          <p:nvPr>
            <p:ph idx="1"/>
          </p:nvPr>
        </p:nvPicPr>
        <p:blipFill>
          <a:blip r:embed="rId2"/>
          <a:stretch>
            <a:fillRect/>
          </a:stretch>
        </p:blipFill>
        <p:spPr bwMode="auto">
          <a:xfrm>
            <a:off x="1071538" y="1714488"/>
            <a:ext cx="7293066" cy="4173109"/>
          </a:xfrm>
          <a:prstGeom prst="rect">
            <a:avLst/>
          </a:prstGeom>
          <a:noFill/>
        </p:spPr>
      </p:pic>
      <p:sp>
        <p:nvSpPr>
          <p:cNvPr id="2" name="Tytuł 1"/>
          <p:cNvSpPr>
            <a:spLocks noGrp="1"/>
          </p:cNvSpPr>
          <p:nvPr>
            <p:ph type="title"/>
          </p:nvPr>
        </p:nvSpPr>
        <p:spPr/>
        <p:txBody>
          <a:bodyPr/>
          <a:lstStyle/>
          <a:p>
            <a:pPr algn="ctr"/>
            <a:r>
              <a:rPr lang="pl-PL" dirty="0" smtClean="0">
                <a:solidFill>
                  <a:srgbClr val="00B0F0"/>
                </a:solidFill>
              </a:rPr>
              <a:t>Co wpływa na zdrowie?</a:t>
            </a:r>
            <a:endParaRPr lang="pl-PL" dirty="0">
              <a:solidFill>
                <a:srgbClr val="00B0F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lnSpc>
                <a:spcPct val="150000"/>
              </a:lnSpc>
              <a:buNone/>
            </a:pPr>
            <a:r>
              <a:rPr lang="pl-PL" dirty="0" smtClean="0">
                <a:solidFill>
                  <a:srgbClr val="FFC000"/>
                </a:solidFill>
              </a:rPr>
              <a:t>Uwarunkowania biologiczne</a:t>
            </a:r>
            <a:r>
              <a:rPr lang="pl-PL" dirty="0" smtClean="0"/>
              <a:t>, osobliwe dla każdego z nas – są warunkowane przez przekazane nam przez rodziców geny,  płeć, wiek i wszystkie cechy wrodzone.</a:t>
            </a:r>
            <a:r>
              <a:rPr lang="pl-PL" dirty="0" smtClean="0"/>
              <a:t/>
            </a:r>
            <a:br>
              <a:rPr lang="pl-PL" dirty="0" smtClean="0"/>
            </a:br>
            <a:endParaRPr lang="pl-PL" dirty="0"/>
          </a:p>
        </p:txBody>
      </p:sp>
      <p:sp>
        <p:nvSpPr>
          <p:cNvPr id="2" name="Tytuł 1"/>
          <p:cNvSpPr>
            <a:spLocks noGrp="1"/>
          </p:cNvSpPr>
          <p:nvPr>
            <p:ph type="title"/>
          </p:nvPr>
        </p:nvSpPr>
        <p:spPr/>
        <p:txBody>
          <a:bodyPr/>
          <a:lstStyle/>
          <a:p>
            <a:pPr algn="ctr"/>
            <a:r>
              <a:rPr lang="pl-PL" dirty="0" smtClean="0">
                <a:solidFill>
                  <a:srgbClr val="FFFF00"/>
                </a:solidFill>
              </a:rPr>
              <a:t>Uwarunkowania biologiczne</a:t>
            </a:r>
            <a:endParaRPr lang="pl-PL" dirty="0">
              <a:solidFill>
                <a:srgbClr val="FFFF00"/>
              </a:solidFill>
            </a:endParaRPr>
          </a:p>
        </p:txBody>
      </p:sp>
      <p:pic>
        <p:nvPicPr>
          <p:cNvPr id="2050" name="Picture 2" descr="C:\Users\admin\Desktop\pobrane.jpg"/>
          <p:cNvPicPr>
            <a:picLocks noChangeAspect="1" noChangeArrowheads="1"/>
          </p:cNvPicPr>
          <p:nvPr/>
        </p:nvPicPr>
        <p:blipFill>
          <a:blip r:embed="rId2"/>
          <a:srcRect/>
          <a:stretch>
            <a:fillRect/>
          </a:stretch>
        </p:blipFill>
        <p:spPr bwMode="auto">
          <a:xfrm>
            <a:off x="2714612" y="3929066"/>
            <a:ext cx="3643338" cy="224205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buNone/>
            </a:pPr>
            <a:r>
              <a:rPr lang="pl-PL" dirty="0" smtClean="0">
                <a:solidFill>
                  <a:srgbClr val="FFC000"/>
                </a:solidFill>
              </a:rPr>
              <a:t>Czynniki środowiskowe </a:t>
            </a:r>
            <a:r>
              <a:rPr lang="pl-PL" dirty="0" smtClean="0"/>
              <a:t>czyli – społeczne, ekonomiczne, przyrodnicze i psychiczne.</a:t>
            </a:r>
            <a:endParaRPr lang="pl-PL" dirty="0"/>
          </a:p>
        </p:txBody>
      </p:sp>
      <p:sp>
        <p:nvSpPr>
          <p:cNvPr id="2" name="Tytuł 1"/>
          <p:cNvSpPr>
            <a:spLocks noGrp="1"/>
          </p:cNvSpPr>
          <p:nvPr>
            <p:ph type="title"/>
          </p:nvPr>
        </p:nvSpPr>
        <p:spPr/>
        <p:txBody>
          <a:bodyPr/>
          <a:lstStyle/>
          <a:p>
            <a:pPr algn="ctr"/>
            <a:r>
              <a:rPr lang="pl-PL" dirty="0" smtClean="0">
                <a:solidFill>
                  <a:srgbClr val="FFFF00"/>
                </a:solidFill>
              </a:rPr>
              <a:t>Warunki środowiskowe</a:t>
            </a:r>
            <a:endParaRPr lang="pl-PL" dirty="0">
              <a:solidFill>
                <a:srgbClr val="FFFF00"/>
              </a:solidFill>
            </a:endParaRPr>
          </a:p>
        </p:txBody>
      </p:sp>
      <p:pic>
        <p:nvPicPr>
          <p:cNvPr id="3074" name="Picture 2" descr="C:\Users\admin\Desktop\zdrowie.jpg"/>
          <p:cNvPicPr>
            <a:picLocks noChangeAspect="1" noChangeArrowheads="1"/>
          </p:cNvPicPr>
          <p:nvPr/>
        </p:nvPicPr>
        <p:blipFill>
          <a:blip r:embed="rId2"/>
          <a:srcRect/>
          <a:stretch>
            <a:fillRect/>
          </a:stretch>
        </p:blipFill>
        <p:spPr bwMode="auto">
          <a:xfrm>
            <a:off x="2285984" y="3143248"/>
            <a:ext cx="4089526" cy="290512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115</TotalTime>
  <Words>1076</Words>
  <PresentationFormat>Pokaz na ekranie (4:3)</PresentationFormat>
  <Paragraphs>94</Paragraphs>
  <Slides>25</Slides>
  <Notes>0</Notes>
  <HiddenSlides>0</HiddenSlides>
  <MMClips>0</MMClips>
  <ScaleCrop>false</ScaleCrop>
  <HeadingPairs>
    <vt:vector size="4" baseType="variant">
      <vt:variant>
        <vt:lpstr>Motyw</vt:lpstr>
      </vt:variant>
      <vt:variant>
        <vt:i4>1</vt:i4>
      </vt:variant>
      <vt:variant>
        <vt:lpstr>Tytuły slajdów</vt:lpstr>
      </vt:variant>
      <vt:variant>
        <vt:i4>25</vt:i4>
      </vt:variant>
    </vt:vector>
  </HeadingPairs>
  <TitlesOfParts>
    <vt:vector size="26" baseType="lpstr">
      <vt:lpstr>Papier</vt:lpstr>
      <vt:lpstr>Zdrowie jako wartość.  Zasady zdrowego trybu życia</vt:lpstr>
      <vt:lpstr>Definicja zdrowia</vt:lpstr>
      <vt:lpstr>Rodzaje zdrowia</vt:lpstr>
      <vt:lpstr>Rodzaje zdrowia</vt:lpstr>
      <vt:lpstr>Rodzaje zdrowia </vt:lpstr>
      <vt:lpstr>Co wpływa na zdrowie?</vt:lpstr>
      <vt:lpstr>Co wpływa na zdrowie?</vt:lpstr>
      <vt:lpstr>Uwarunkowania biologiczne</vt:lpstr>
      <vt:lpstr>Warunki środowiskowe</vt:lpstr>
      <vt:lpstr>Styl życia</vt:lpstr>
      <vt:lpstr>Dieta</vt:lpstr>
      <vt:lpstr>Ćwiczenia fizyczne</vt:lpstr>
      <vt:lpstr>Opieka zdrowotna</vt:lpstr>
      <vt:lpstr>Dbanie o zdrowie</vt:lpstr>
      <vt:lpstr>Najważniejsze zasady  zdrowego trybu życia</vt:lpstr>
      <vt:lpstr>Najważniejsze zasady  zdrowego trybu życia</vt:lpstr>
      <vt:lpstr>Najważniejsze zasady  zdrowego trybu życia</vt:lpstr>
      <vt:lpstr>Najważniejsze zasady  zdrowego trybu życia</vt:lpstr>
      <vt:lpstr>Najważniejsze zasady  zdrowego trybu życia</vt:lpstr>
      <vt:lpstr>Najważniejsze zasady  zdrowego trybu życia</vt:lpstr>
      <vt:lpstr>Najważniejsze zasady  zdrowego trybu życia</vt:lpstr>
      <vt:lpstr>Najważniejsze zasady  zdrowego trybu życia</vt:lpstr>
      <vt:lpstr>Najważniejsze zasady  zdrowego trybu życia</vt:lpstr>
      <vt:lpstr>Najważniejsze zasady  zdrowego trybu życia</vt:lpstr>
      <vt:lpstr>Slajd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Zdrowie jako wartość.  Zasady zdrowego trybu życia</dc:title>
  <dc:creator>admin</dc:creator>
  <cp:lastModifiedBy>admin</cp:lastModifiedBy>
  <cp:revision>13</cp:revision>
  <dcterms:created xsi:type="dcterms:W3CDTF">2020-05-05T10:23:27Z</dcterms:created>
  <dcterms:modified xsi:type="dcterms:W3CDTF">2020-05-05T12:32:58Z</dcterms:modified>
</cp:coreProperties>
</file>